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338" r:id="rId6"/>
    <p:sldId id="339" r:id="rId7"/>
    <p:sldId id="295" r:id="rId8"/>
    <p:sldId id="340" r:id="rId9"/>
    <p:sldId id="294" r:id="rId10"/>
    <p:sldId id="341" r:id="rId11"/>
    <p:sldId id="296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3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Rayel" initials="MR" lastIdx="1" clrIdx="0">
    <p:extLst>
      <p:ext uri="{19B8F6BF-5375-455C-9EA6-DF929625EA0E}">
        <p15:presenceInfo xmlns:p15="http://schemas.microsoft.com/office/powerpoint/2012/main" userId="276e0f519de139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DE4FB-03C3-4284-AA11-131CC8EA10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8F22D7-F0E1-4918-B0F4-9E5DA1BE6875}">
      <dgm:prSet/>
      <dgm:spPr/>
      <dgm:t>
        <a:bodyPr/>
        <a:lstStyle/>
        <a:p>
          <a:r>
            <a:rPr lang="en-CA" dirty="0"/>
            <a:t>Clinical Assistant Professor, Department of Psychiatry, University of North Dakota School of Medicine &amp; Health Sciences</a:t>
          </a:r>
          <a:endParaRPr lang="en-US" dirty="0"/>
        </a:p>
      </dgm:t>
    </dgm:pt>
    <dgm:pt modelId="{A030C171-B923-4712-8019-5B9507B77F16}" type="parTrans" cxnId="{C69829DE-9BAD-4895-B2F5-E6DB622FE016}">
      <dgm:prSet/>
      <dgm:spPr/>
      <dgm:t>
        <a:bodyPr/>
        <a:lstStyle/>
        <a:p>
          <a:endParaRPr lang="en-US"/>
        </a:p>
      </dgm:t>
    </dgm:pt>
    <dgm:pt modelId="{5EF54686-12DA-46E9-90F9-60605E7346F0}" type="sibTrans" cxnId="{C69829DE-9BAD-4895-B2F5-E6DB622FE016}">
      <dgm:prSet/>
      <dgm:spPr/>
      <dgm:t>
        <a:bodyPr/>
        <a:lstStyle/>
        <a:p>
          <a:endParaRPr lang="en-US"/>
        </a:p>
      </dgm:t>
    </dgm:pt>
    <dgm:pt modelId="{4A6EC125-2D05-41A5-861C-CB5511FABA0F}">
      <dgm:prSet/>
      <dgm:spPr/>
      <dgm:t>
        <a:bodyPr/>
        <a:lstStyle/>
        <a:p>
          <a:r>
            <a:rPr lang="en-CA" dirty="0"/>
            <a:t>Medical Director and Inpatient Psychiatrist, Department of Psychiatry, Trinity Health</a:t>
          </a:r>
          <a:endParaRPr lang="en-US" dirty="0"/>
        </a:p>
      </dgm:t>
    </dgm:pt>
    <dgm:pt modelId="{5CC99202-4880-4A81-90D9-521BD080C4E6}" type="parTrans" cxnId="{5A41B6F7-0212-48AC-A5DE-E7A19BC8CD8F}">
      <dgm:prSet/>
      <dgm:spPr/>
      <dgm:t>
        <a:bodyPr/>
        <a:lstStyle/>
        <a:p>
          <a:endParaRPr lang="en-US"/>
        </a:p>
      </dgm:t>
    </dgm:pt>
    <dgm:pt modelId="{652DE1C3-8F91-4A22-B446-14849428D33B}" type="sibTrans" cxnId="{5A41B6F7-0212-48AC-A5DE-E7A19BC8CD8F}">
      <dgm:prSet/>
      <dgm:spPr/>
      <dgm:t>
        <a:bodyPr/>
        <a:lstStyle/>
        <a:p>
          <a:endParaRPr lang="en-US"/>
        </a:p>
      </dgm:t>
    </dgm:pt>
    <dgm:pt modelId="{D3DE7F7A-A464-447D-8394-677A2B56B75A}">
      <dgm:prSet/>
      <dgm:spPr/>
      <dgm:t>
        <a:bodyPr/>
        <a:lstStyle/>
        <a:p>
          <a:r>
            <a:rPr lang="en-CA" dirty="0"/>
            <a:t>Assistant Professor</a:t>
          </a:r>
        </a:p>
        <a:p>
          <a:r>
            <a:rPr lang="en-CA" dirty="0"/>
            <a:t>Department of Psychiatry,</a:t>
          </a:r>
        </a:p>
        <a:p>
          <a:r>
            <a:rPr lang="en-CA" dirty="0"/>
            <a:t>Idaho College of Osteopathic Medicine</a:t>
          </a:r>
          <a:endParaRPr lang="en-US" dirty="0"/>
        </a:p>
      </dgm:t>
    </dgm:pt>
    <dgm:pt modelId="{03DC0066-0549-408B-BDF9-C4BA6B4299B1}" type="parTrans" cxnId="{9BB2DEFB-9FC9-4D41-BE77-209D9518728F}">
      <dgm:prSet/>
      <dgm:spPr/>
      <dgm:t>
        <a:bodyPr/>
        <a:lstStyle/>
        <a:p>
          <a:endParaRPr lang="en-US"/>
        </a:p>
      </dgm:t>
    </dgm:pt>
    <dgm:pt modelId="{27CF5F1F-9831-47B3-A703-30A5191332B7}" type="sibTrans" cxnId="{9BB2DEFB-9FC9-4D41-BE77-209D9518728F}">
      <dgm:prSet/>
      <dgm:spPr/>
      <dgm:t>
        <a:bodyPr/>
        <a:lstStyle/>
        <a:p>
          <a:endParaRPr lang="en-US"/>
        </a:p>
      </dgm:t>
    </dgm:pt>
    <dgm:pt modelId="{897982A6-2161-42CE-B6D8-DAA6A6490919}" type="pres">
      <dgm:prSet presAssocID="{F27DE4FB-03C3-4284-AA11-131CC8EA1076}" presName="root" presStyleCnt="0">
        <dgm:presLayoutVars>
          <dgm:dir/>
          <dgm:resizeHandles val="exact"/>
        </dgm:presLayoutVars>
      </dgm:prSet>
      <dgm:spPr/>
    </dgm:pt>
    <dgm:pt modelId="{887B3CC4-2A54-49DA-A532-EFD6DF3EA473}" type="pres">
      <dgm:prSet presAssocID="{E08F22D7-F0E1-4918-B0F4-9E5DA1BE6875}" presName="compNode" presStyleCnt="0"/>
      <dgm:spPr/>
    </dgm:pt>
    <dgm:pt modelId="{E0A12DEA-E73D-4BBF-89F1-67EDC78BFFB7}" type="pres">
      <dgm:prSet presAssocID="{E08F22D7-F0E1-4918-B0F4-9E5DA1BE6875}" presName="bgRect" presStyleLbl="bgShp" presStyleIdx="0" presStyleCnt="3"/>
      <dgm:spPr/>
    </dgm:pt>
    <dgm:pt modelId="{8BAC1A26-893C-43E6-A8BD-022323579CA0}" type="pres">
      <dgm:prSet presAssocID="{E08F22D7-F0E1-4918-B0F4-9E5DA1BE6875}" presName="iconRect" presStyleLbl="node1" presStyleIdx="0" presStyleCnt="3" custFlipVert="1" custFlipHor="1" custScaleX="76483" custScaleY="553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riting math on a chalk board"/>
        </a:ext>
      </dgm:extLst>
    </dgm:pt>
    <dgm:pt modelId="{F2687C6A-3915-40D3-84F7-BF204183E0E3}" type="pres">
      <dgm:prSet presAssocID="{E08F22D7-F0E1-4918-B0F4-9E5DA1BE6875}" presName="spaceRect" presStyleCnt="0"/>
      <dgm:spPr/>
    </dgm:pt>
    <dgm:pt modelId="{A2DC4CCD-181C-492C-992B-BD21FF6D917F}" type="pres">
      <dgm:prSet presAssocID="{E08F22D7-F0E1-4918-B0F4-9E5DA1BE6875}" presName="parTx" presStyleLbl="revTx" presStyleIdx="0" presStyleCnt="3">
        <dgm:presLayoutVars>
          <dgm:chMax val="0"/>
          <dgm:chPref val="0"/>
        </dgm:presLayoutVars>
      </dgm:prSet>
      <dgm:spPr/>
    </dgm:pt>
    <dgm:pt modelId="{CE85D41F-D316-4115-8D7D-48D3C8D0CF00}" type="pres">
      <dgm:prSet presAssocID="{5EF54686-12DA-46E9-90F9-60605E7346F0}" presName="sibTrans" presStyleCnt="0"/>
      <dgm:spPr/>
    </dgm:pt>
    <dgm:pt modelId="{677363F5-04F2-4E15-8D01-A324E760625E}" type="pres">
      <dgm:prSet presAssocID="{4A6EC125-2D05-41A5-861C-CB5511FABA0F}" presName="compNode" presStyleCnt="0"/>
      <dgm:spPr/>
    </dgm:pt>
    <dgm:pt modelId="{8A7A61D2-A466-4F51-B154-EF49B928E40D}" type="pres">
      <dgm:prSet presAssocID="{4A6EC125-2D05-41A5-861C-CB5511FABA0F}" presName="bgRect" presStyleLbl="bgShp" presStyleIdx="1" presStyleCnt="3" custLinFactNeighborX="2120" custLinFactNeighborY="-2210"/>
      <dgm:spPr/>
    </dgm:pt>
    <dgm:pt modelId="{59483AED-30DA-45E4-B94E-427A0149055A}" type="pres">
      <dgm:prSet presAssocID="{4A6EC125-2D05-41A5-861C-CB5511FABA0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 wooden cubes with one orange cube suspended in mid-air"/>
        </a:ext>
      </dgm:extLst>
    </dgm:pt>
    <dgm:pt modelId="{9B30A324-4FFF-43FD-AA80-D907CFAB5EE7}" type="pres">
      <dgm:prSet presAssocID="{4A6EC125-2D05-41A5-861C-CB5511FABA0F}" presName="spaceRect" presStyleCnt="0"/>
      <dgm:spPr/>
    </dgm:pt>
    <dgm:pt modelId="{334F2E1E-73DC-4210-962D-1EF6A6F8F2AD}" type="pres">
      <dgm:prSet presAssocID="{4A6EC125-2D05-41A5-861C-CB5511FABA0F}" presName="parTx" presStyleLbl="revTx" presStyleIdx="1" presStyleCnt="3">
        <dgm:presLayoutVars>
          <dgm:chMax val="0"/>
          <dgm:chPref val="0"/>
        </dgm:presLayoutVars>
      </dgm:prSet>
      <dgm:spPr/>
    </dgm:pt>
    <dgm:pt modelId="{B1E299CB-980E-4EE5-AA15-58E895460EBB}" type="pres">
      <dgm:prSet presAssocID="{652DE1C3-8F91-4A22-B446-14849428D33B}" presName="sibTrans" presStyleCnt="0"/>
      <dgm:spPr/>
    </dgm:pt>
    <dgm:pt modelId="{790ADFDF-E840-43E0-8093-165E0B8CE4FC}" type="pres">
      <dgm:prSet presAssocID="{D3DE7F7A-A464-447D-8394-677A2B56B75A}" presName="compNode" presStyleCnt="0"/>
      <dgm:spPr/>
    </dgm:pt>
    <dgm:pt modelId="{3993B476-DB88-4790-9C5D-F590D7D4058B}" type="pres">
      <dgm:prSet presAssocID="{D3DE7F7A-A464-447D-8394-677A2B56B75A}" presName="bgRect" presStyleLbl="bgShp" presStyleIdx="2" presStyleCnt="3"/>
      <dgm:spPr/>
    </dgm:pt>
    <dgm:pt modelId="{3308CCC9-69EF-4618-AFCF-92A13B0DB68F}" type="pres">
      <dgm:prSet presAssocID="{D3DE7F7A-A464-447D-8394-677A2B56B75A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Balls connected with crossed wires"/>
        </a:ext>
      </dgm:extLst>
    </dgm:pt>
    <dgm:pt modelId="{CA4D0D33-1D51-4A6F-ACD5-F589F6AFD8ED}" type="pres">
      <dgm:prSet presAssocID="{D3DE7F7A-A464-447D-8394-677A2B56B75A}" presName="spaceRect" presStyleCnt="0"/>
      <dgm:spPr/>
    </dgm:pt>
    <dgm:pt modelId="{FA154DDE-5211-4624-84BB-CDBABD2DDB11}" type="pres">
      <dgm:prSet presAssocID="{D3DE7F7A-A464-447D-8394-677A2B56B7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368023B-CB07-4DF5-9BD6-644E00A981C2}" type="presOf" srcId="{F27DE4FB-03C3-4284-AA11-131CC8EA1076}" destId="{897982A6-2161-42CE-B6D8-DAA6A6490919}" srcOrd="0" destOrd="0" presId="urn:microsoft.com/office/officeart/2018/2/layout/IconVerticalSolidList"/>
    <dgm:cxn modelId="{1C459C4B-F95B-430C-AF48-044F348E2DD6}" type="presOf" srcId="{4A6EC125-2D05-41A5-861C-CB5511FABA0F}" destId="{334F2E1E-73DC-4210-962D-1EF6A6F8F2AD}" srcOrd="0" destOrd="0" presId="urn:microsoft.com/office/officeart/2018/2/layout/IconVerticalSolidList"/>
    <dgm:cxn modelId="{B8C77875-10FD-4C15-BA35-AB3D7F7C6A7F}" type="presOf" srcId="{E08F22D7-F0E1-4918-B0F4-9E5DA1BE6875}" destId="{A2DC4CCD-181C-492C-992B-BD21FF6D917F}" srcOrd="0" destOrd="0" presId="urn:microsoft.com/office/officeart/2018/2/layout/IconVerticalSolidList"/>
    <dgm:cxn modelId="{EDA8718F-FA98-4045-9171-867011DBAC81}" type="presOf" srcId="{D3DE7F7A-A464-447D-8394-677A2B56B75A}" destId="{FA154DDE-5211-4624-84BB-CDBABD2DDB11}" srcOrd="0" destOrd="0" presId="urn:microsoft.com/office/officeart/2018/2/layout/IconVerticalSolidList"/>
    <dgm:cxn modelId="{C69829DE-9BAD-4895-B2F5-E6DB622FE016}" srcId="{F27DE4FB-03C3-4284-AA11-131CC8EA1076}" destId="{E08F22D7-F0E1-4918-B0F4-9E5DA1BE6875}" srcOrd="0" destOrd="0" parTransId="{A030C171-B923-4712-8019-5B9507B77F16}" sibTransId="{5EF54686-12DA-46E9-90F9-60605E7346F0}"/>
    <dgm:cxn modelId="{5A41B6F7-0212-48AC-A5DE-E7A19BC8CD8F}" srcId="{F27DE4FB-03C3-4284-AA11-131CC8EA1076}" destId="{4A6EC125-2D05-41A5-861C-CB5511FABA0F}" srcOrd="1" destOrd="0" parTransId="{5CC99202-4880-4A81-90D9-521BD080C4E6}" sibTransId="{652DE1C3-8F91-4A22-B446-14849428D33B}"/>
    <dgm:cxn modelId="{9BB2DEFB-9FC9-4D41-BE77-209D9518728F}" srcId="{F27DE4FB-03C3-4284-AA11-131CC8EA1076}" destId="{D3DE7F7A-A464-447D-8394-677A2B56B75A}" srcOrd="2" destOrd="0" parTransId="{03DC0066-0549-408B-BDF9-C4BA6B4299B1}" sibTransId="{27CF5F1F-9831-47B3-A703-30A5191332B7}"/>
    <dgm:cxn modelId="{881412DF-DB99-46DB-9105-0C0F50B533FB}" type="presParOf" srcId="{897982A6-2161-42CE-B6D8-DAA6A6490919}" destId="{887B3CC4-2A54-49DA-A532-EFD6DF3EA473}" srcOrd="0" destOrd="0" presId="urn:microsoft.com/office/officeart/2018/2/layout/IconVerticalSolidList"/>
    <dgm:cxn modelId="{4146F47F-6634-49D5-985D-81A5ED9A54E0}" type="presParOf" srcId="{887B3CC4-2A54-49DA-A532-EFD6DF3EA473}" destId="{E0A12DEA-E73D-4BBF-89F1-67EDC78BFFB7}" srcOrd="0" destOrd="0" presId="urn:microsoft.com/office/officeart/2018/2/layout/IconVerticalSolidList"/>
    <dgm:cxn modelId="{DD654AA1-E86F-4B9B-834F-88C78D73CF1B}" type="presParOf" srcId="{887B3CC4-2A54-49DA-A532-EFD6DF3EA473}" destId="{8BAC1A26-893C-43E6-A8BD-022323579CA0}" srcOrd="1" destOrd="0" presId="urn:microsoft.com/office/officeart/2018/2/layout/IconVerticalSolidList"/>
    <dgm:cxn modelId="{074FC2FD-0F9A-4987-9912-81A87E2C984B}" type="presParOf" srcId="{887B3CC4-2A54-49DA-A532-EFD6DF3EA473}" destId="{F2687C6A-3915-40D3-84F7-BF204183E0E3}" srcOrd="2" destOrd="0" presId="urn:microsoft.com/office/officeart/2018/2/layout/IconVerticalSolidList"/>
    <dgm:cxn modelId="{8B7AF7C2-53E6-41AE-9B79-4667B17188D5}" type="presParOf" srcId="{887B3CC4-2A54-49DA-A532-EFD6DF3EA473}" destId="{A2DC4CCD-181C-492C-992B-BD21FF6D917F}" srcOrd="3" destOrd="0" presId="urn:microsoft.com/office/officeart/2018/2/layout/IconVerticalSolidList"/>
    <dgm:cxn modelId="{784FA011-C90D-4F01-B2F8-9068C89BCC84}" type="presParOf" srcId="{897982A6-2161-42CE-B6D8-DAA6A6490919}" destId="{CE85D41F-D316-4115-8D7D-48D3C8D0CF00}" srcOrd="1" destOrd="0" presId="urn:microsoft.com/office/officeart/2018/2/layout/IconVerticalSolidList"/>
    <dgm:cxn modelId="{318144DE-5B48-4902-8449-992DF3E782BE}" type="presParOf" srcId="{897982A6-2161-42CE-B6D8-DAA6A6490919}" destId="{677363F5-04F2-4E15-8D01-A324E760625E}" srcOrd="2" destOrd="0" presId="urn:microsoft.com/office/officeart/2018/2/layout/IconVerticalSolidList"/>
    <dgm:cxn modelId="{E70A0F66-CAEB-4465-A0A8-0D8922515581}" type="presParOf" srcId="{677363F5-04F2-4E15-8D01-A324E760625E}" destId="{8A7A61D2-A466-4F51-B154-EF49B928E40D}" srcOrd="0" destOrd="0" presId="urn:microsoft.com/office/officeart/2018/2/layout/IconVerticalSolidList"/>
    <dgm:cxn modelId="{724E918A-6008-47AD-8588-0EEF37A49BBF}" type="presParOf" srcId="{677363F5-04F2-4E15-8D01-A324E760625E}" destId="{59483AED-30DA-45E4-B94E-427A0149055A}" srcOrd="1" destOrd="0" presId="urn:microsoft.com/office/officeart/2018/2/layout/IconVerticalSolidList"/>
    <dgm:cxn modelId="{89F306CF-E1A5-4AB6-A870-90020521D8F4}" type="presParOf" srcId="{677363F5-04F2-4E15-8D01-A324E760625E}" destId="{9B30A324-4FFF-43FD-AA80-D907CFAB5EE7}" srcOrd="2" destOrd="0" presId="urn:microsoft.com/office/officeart/2018/2/layout/IconVerticalSolidList"/>
    <dgm:cxn modelId="{A6E91155-E501-4A26-BD05-A95510A29231}" type="presParOf" srcId="{677363F5-04F2-4E15-8D01-A324E760625E}" destId="{334F2E1E-73DC-4210-962D-1EF6A6F8F2AD}" srcOrd="3" destOrd="0" presId="urn:microsoft.com/office/officeart/2018/2/layout/IconVerticalSolidList"/>
    <dgm:cxn modelId="{AA02C2FF-2A60-49F5-8AA4-140E8FDA877B}" type="presParOf" srcId="{897982A6-2161-42CE-B6D8-DAA6A6490919}" destId="{B1E299CB-980E-4EE5-AA15-58E895460EBB}" srcOrd="3" destOrd="0" presId="urn:microsoft.com/office/officeart/2018/2/layout/IconVerticalSolidList"/>
    <dgm:cxn modelId="{7907DCCD-836F-4247-B14F-3D6B840CA36C}" type="presParOf" srcId="{897982A6-2161-42CE-B6D8-DAA6A6490919}" destId="{790ADFDF-E840-43E0-8093-165E0B8CE4FC}" srcOrd="4" destOrd="0" presId="urn:microsoft.com/office/officeart/2018/2/layout/IconVerticalSolidList"/>
    <dgm:cxn modelId="{1E677D3D-F506-4D1B-890A-DB405057BC6F}" type="presParOf" srcId="{790ADFDF-E840-43E0-8093-165E0B8CE4FC}" destId="{3993B476-DB88-4790-9C5D-F590D7D4058B}" srcOrd="0" destOrd="0" presId="urn:microsoft.com/office/officeart/2018/2/layout/IconVerticalSolidList"/>
    <dgm:cxn modelId="{ECBEE380-9E97-427C-8218-9F72ACB9F87D}" type="presParOf" srcId="{790ADFDF-E840-43E0-8093-165E0B8CE4FC}" destId="{3308CCC9-69EF-4618-AFCF-92A13B0DB68F}" srcOrd="1" destOrd="0" presId="urn:microsoft.com/office/officeart/2018/2/layout/IconVerticalSolidList"/>
    <dgm:cxn modelId="{FBE9BDD4-A0D4-428C-B537-01A1117DC7B5}" type="presParOf" srcId="{790ADFDF-E840-43E0-8093-165E0B8CE4FC}" destId="{CA4D0D33-1D51-4A6F-ACD5-F589F6AFD8ED}" srcOrd="2" destOrd="0" presId="urn:microsoft.com/office/officeart/2018/2/layout/IconVerticalSolidList"/>
    <dgm:cxn modelId="{A6BB4BCB-7789-42EF-A228-CA210C2A6ECD}" type="presParOf" srcId="{790ADFDF-E840-43E0-8093-165E0B8CE4FC}" destId="{FA154DDE-5211-4624-84BB-CDBABD2DDB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FD66D-33F0-4E1D-AC1F-EF67854C2B7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184EF5-759D-4E26-8B99-44CB4C87A576}">
      <dgm:prSet/>
      <dgm:spPr/>
      <dgm:t>
        <a:bodyPr/>
        <a:lstStyle/>
        <a:p>
          <a:r>
            <a:rPr lang="en-CA"/>
            <a:t>Diplomate, American Board of Psychiatry and Neurology</a:t>
          </a:r>
          <a:endParaRPr lang="en-US"/>
        </a:p>
      </dgm:t>
    </dgm:pt>
    <dgm:pt modelId="{F57CEF11-36E1-48E2-A28A-0D73B0D5404F}" type="parTrans" cxnId="{15467304-84F4-4CF9-B39E-028FE2D4B39F}">
      <dgm:prSet/>
      <dgm:spPr/>
      <dgm:t>
        <a:bodyPr/>
        <a:lstStyle/>
        <a:p>
          <a:endParaRPr lang="en-US"/>
        </a:p>
      </dgm:t>
    </dgm:pt>
    <dgm:pt modelId="{5B2C285E-BECE-4A53-A79B-160BC7FEC12A}" type="sibTrans" cxnId="{15467304-84F4-4CF9-B39E-028FE2D4B39F}">
      <dgm:prSet/>
      <dgm:spPr/>
      <dgm:t>
        <a:bodyPr/>
        <a:lstStyle/>
        <a:p>
          <a:endParaRPr lang="en-US"/>
        </a:p>
      </dgm:t>
    </dgm:pt>
    <dgm:pt modelId="{3D73925A-E0D7-4695-BE1F-0BD0AC5E8922}">
      <dgm:prSet/>
      <dgm:spPr/>
      <dgm:t>
        <a:bodyPr/>
        <a:lstStyle/>
        <a:p>
          <a:r>
            <a:rPr lang="en-CA" dirty="0"/>
            <a:t>General Psychiatry</a:t>
          </a:r>
          <a:endParaRPr lang="en-US" dirty="0"/>
        </a:p>
      </dgm:t>
    </dgm:pt>
    <dgm:pt modelId="{60F46C98-CA5B-484F-839E-D7884D5FE919}" type="parTrans" cxnId="{F941C89F-E66E-4B20-9862-A01A81A9ED16}">
      <dgm:prSet/>
      <dgm:spPr/>
      <dgm:t>
        <a:bodyPr/>
        <a:lstStyle/>
        <a:p>
          <a:endParaRPr lang="en-US"/>
        </a:p>
      </dgm:t>
    </dgm:pt>
    <dgm:pt modelId="{8D3073A9-6E7B-4D1E-88E2-3F84CB95B5BD}" type="sibTrans" cxnId="{F941C89F-E66E-4B20-9862-A01A81A9ED16}">
      <dgm:prSet/>
      <dgm:spPr/>
      <dgm:t>
        <a:bodyPr/>
        <a:lstStyle/>
        <a:p>
          <a:endParaRPr lang="en-US"/>
        </a:p>
      </dgm:t>
    </dgm:pt>
    <dgm:pt modelId="{5DD7BEC7-0AF4-4106-BAAA-607ABBB7CB30}">
      <dgm:prSet/>
      <dgm:spPr/>
      <dgm:t>
        <a:bodyPr/>
        <a:lstStyle/>
        <a:p>
          <a:r>
            <a:rPr lang="en-CA"/>
            <a:t>Geriatric Psychiatry</a:t>
          </a:r>
          <a:endParaRPr lang="en-US"/>
        </a:p>
      </dgm:t>
    </dgm:pt>
    <dgm:pt modelId="{BAD9AAC3-9FAC-4CB3-978F-75CEB74939D4}" type="parTrans" cxnId="{DCB3B395-00AE-4CDD-8BF9-1C0C36192870}">
      <dgm:prSet/>
      <dgm:spPr/>
      <dgm:t>
        <a:bodyPr/>
        <a:lstStyle/>
        <a:p>
          <a:endParaRPr lang="en-US"/>
        </a:p>
      </dgm:t>
    </dgm:pt>
    <dgm:pt modelId="{31EC152A-963A-455F-A1DA-D80096953EE0}" type="sibTrans" cxnId="{DCB3B395-00AE-4CDD-8BF9-1C0C36192870}">
      <dgm:prSet/>
      <dgm:spPr/>
      <dgm:t>
        <a:bodyPr/>
        <a:lstStyle/>
        <a:p>
          <a:endParaRPr lang="en-US"/>
        </a:p>
      </dgm:t>
    </dgm:pt>
    <dgm:pt modelId="{24A6AAEB-E96C-4AB5-93C8-ECC5872BDA05}">
      <dgm:prSet/>
      <dgm:spPr/>
      <dgm:t>
        <a:bodyPr/>
        <a:lstStyle/>
        <a:p>
          <a:r>
            <a:rPr lang="en-CA"/>
            <a:t>Forensic Psychiatry</a:t>
          </a:r>
          <a:endParaRPr lang="en-US"/>
        </a:p>
      </dgm:t>
    </dgm:pt>
    <dgm:pt modelId="{EC9D014D-CC8D-4334-BF4A-739DA176408B}" type="parTrans" cxnId="{BB607871-A37D-417D-B3CB-C928F8BCAA31}">
      <dgm:prSet/>
      <dgm:spPr/>
      <dgm:t>
        <a:bodyPr/>
        <a:lstStyle/>
        <a:p>
          <a:endParaRPr lang="en-US"/>
        </a:p>
      </dgm:t>
    </dgm:pt>
    <dgm:pt modelId="{0EA63F9B-0EA4-47D0-A891-85A70540AA41}" type="sibTrans" cxnId="{BB607871-A37D-417D-B3CB-C928F8BCAA31}">
      <dgm:prSet/>
      <dgm:spPr/>
      <dgm:t>
        <a:bodyPr/>
        <a:lstStyle/>
        <a:p>
          <a:endParaRPr lang="en-US"/>
        </a:p>
      </dgm:t>
    </dgm:pt>
    <dgm:pt modelId="{E042AD97-7957-4A06-AF3A-925AE83B17F7}">
      <dgm:prSet/>
      <dgm:spPr/>
      <dgm:t>
        <a:bodyPr/>
        <a:lstStyle/>
        <a:p>
          <a:r>
            <a:rPr lang="en-CA"/>
            <a:t>Consultation-Liaison Psychiatry</a:t>
          </a:r>
          <a:endParaRPr lang="en-US"/>
        </a:p>
      </dgm:t>
    </dgm:pt>
    <dgm:pt modelId="{EA2BF063-3626-42D2-9F3B-54759DF2B99D}" type="parTrans" cxnId="{2BCBC620-AF2B-4F19-91B9-0B88484C906F}">
      <dgm:prSet/>
      <dgm:spPr/>
      <dgm:t>
        <a:bodyPr/>
        <a:lstStyle/>
        <a:p>
          <a:endParaRPr lang="en-US"/>
        </a:p>
      </dgm:t>
    </dgm:pt>
    <dgm:pt modelId="{8DAD4664-93BF-444B-8D2D-DDAA19E4778D}" type="sibTrans" cxnId="{2BCBC620-AF2B-4F19-91B9-0B88484C906F}">
      <dgm:prSet/>
      <dgm:spPr/>
      <dgm:t>
        <a:bodyPr/>
        <a:lstStyle/>
        <a:p>
          <a:endParaRPr lang="en-US"/>
        </a:p>
      </dgm:t>
    </dgm:pt>
    <dgm:pt modelId="{2B208651-66A0-482E-A74A-88FB7E25C020}">
      <dgm:prSet/>
      <dgm:spPr/>
      <dgm:t>
        <a:bodyPr/>
        <a:lstStyle/>
        <a:p>
          <a:endParaRPr lang="en-US" dirty="0"/>
        </a:p>
      </dgm:t>
    </dgm:pt>
    <dgm:pt modelId="{E7E926B2-C244-4B58-ACEA-6DA89718249F}" type="parTrans" cxnId="{622C68F2-F1DD-49EA-9649-D33CA452972B}">
      <dgm:prSet/>
      <dgm:spPr/>
      <dgm:t>
        <a:bodyPr/>
        <a:lstStyle/>
        <a:p>
          <a:endParaRPr lang="en-US"/>
        </a:p>
      </dgm:t>
    </dgm:pt>
    <dgm:pt modelId="{C4F5E098-1795-485A-BD31-806DBB930357}" type="sibTrans" cxnId="{622C68F2-F1DD-49EA-9649-D33CA452972B}">
      <dgm:prSet/>
      <dgm:spPr/>
      <dgm:t>
        <a:bodyPr/>
        <a:lstStyle/>
        <a:p>
          <a:endParaRPr lang="en-US"/>
        </a:p>
      </dgm:t>
    </dgm:pt>
    <dgm:pt modelId="{4BBAA82F-CB4B-4D15-880B-69C0F0728EAF}" type="pres">
      <dgm:prSet presAssocID="{CF3FD66D-33F0-4E1D-AC1F-EF67854C2B76}" presName="linear" presStyleCnt="0">
        <dgm:presLayoutVars>
          <dgm:animLvl val="lvl"/>
          <dgm:resizeHandles val="exact"/>
        </dgm:presLayoutVars>
      </dgm:prSet>
      <dgm:spPr/>
    </dgm:pt>
    <dgm:pt modelId="{7930842A-EEF6-437D-B8BA-F259624D4319}" type="pres">
      <dgm:prSet presAssocID="{37184EF5-759D-4E26-8B99-44CB4C87A57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21AF02E-8F93-42AA-9645-31BE9C8A6E8D}" type="pres">
      <dgm:prSet presAssocID="{37184EF5-759D-4E26-8B99-44CB4C87A57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467304-84F4-4CF9-B39E-028FE2D4B39F}" srcId="{CF3FD66D-33F0-4E1D-AC1F-EF67854C2B76}" destId="{37184EF5-759D-4E26-8B99-44CB4C87A576}" srcOrd="0" destOrd="0" parTransId="{F57CEF11-36E1-48E2-A28A-0D73B0D5404F}" sibTransId="{5B2C285E-BECE-4A53-A79B-160BC7FEC12A}"/>
    <dgm:cxn modelId="{BB1F1013-FAFE-478D-B738-C824A53C2EF0}" type="presOf" srcId="{2B208651-66A0-482E-A74A-88FB7E25C020}" destId="{321AF02E-8F93-42AA-9645-31BE9C8A6E8D}" srcOrd="0" destOrd="0" presId="urn:microsoft.com/office/officeart/2005/8/layout/vList2"/>
    <dgm:cxn modelId="{2BCBC620-AF2B-4F19-91B9-0B88484C906F}" srcId="{37184EF5-759D-4E26-8B99-44CB4C87A576}" destId="{E042AD97-7957-4A06-AF3A-925AE83B17F7}" srcOrd="4" destOrd="0" parTransId="{EA2BF063-3626-42D2-9F3B-54759DF2B99D}" sibTransId="{8DAD4664-93BF-444B-8D2D-DDAA19E4778D}"/>
    <dgm:cxn modelId="{9503C72F-728D-49DB-BCC5-B5D1C5F28A0A}" type="presOf" srcId="{E042AD97-7957-4A06-AF3A-925AE83B17F7}" destId="{321AF02E-8F93-42AA-9645-31BE9C8A6E8D}" srcOrd="0" destOrd="4" presId="urn:microsoft.com/office/officeart/2005/8/layout/vList2"/>
    <dgm:cxn modelId="{BB607871-A37D-417D-B3CB-C928F8BCAA31}" srcId="{37184EF5-759D-4E26-8B99-44CB4C87A576}" destId="{24A6AAEB-E96C-4AB5-93C8-ECC5872BDA05}" srcOrd="3" destOrd="0" parTransId="{EC9D014D-CC8D-4334-BF4A-739DA176408B}" sibTransId="{0EA63F9B-0EA4-47D0-A891-85A70540AA41}"/>
    <dgm:cxn modelId="{85E1A752-5A33-443A-813D-118183B6182B}" type="presOf" srcId="{CF3FD66D-33F0-4E1D-AC1F-EF67854C2B76}" destId="{4BBAA82F-CB4B-4D15-880B-69C0F0728EAF}" srcOrd="0" destOrd="0" presId="urn:microsoft.com/office/officeart/2005/8/layout/vList2"/>
    <dgm:cxn modelId="{D7E4B182-6C32-4C69-85D1-FD704EF6DB82}" type="presOf" srcId="{5DD7BEC7-0AF4-4106-BAAA-607ABBB7CB30}" destId="{321AF02E-8F93-42AA-9645-31BE9C8A6E8D}" srcOrd="0" destOrd="2" presId="urn:microsoft.com/office/officeart/2005/8/layout/vList2"/>
    <dgm:cxn modelId="{4A728989-AEA3-48C9-88F9-4C720CAFCC5E}" type="presOf" srcId="{24A6AAEB-E96C-4AB5-93C8-ECC5872BDA05}" destId="{321AF02E-8F93-42AA-9645-31BE9C8A6E8D}" srcOrd="0" destOrd="3" presId="urn:microsoft.com/office/officeart/2005/8/layout/vList2"/>
    <dgm:cxn modelId="{DCB3B395-00AE-4CDD-8BF9-1C0C36192870}" srcId="{37184EF5-759D-4E26-8B99-44CB4C87A576}" destId="{5DD7BEC7-0AF4-4106-BAAA-607ABBB7CB30}" srcOrd="2" destOrd="0" parTransId="{BAD9AAC3-9FAC-4CB3-978F-75CEB74939D4}" sibTransId="{31EC152A-963A-455F-A1DA-D80096953EE0}"/>
    <dgm:cxn modelId="{F941C89F-E66E-4B20-9862-A01A81A9ED16}" srcId="{37184EF5-759D-4E26-8B99-44CB4C87A576}" destId="{3D73925A-E0D7-4695-BE1F-0BD0AC5E8922}" srcOrd="1" destOrd="0" parTransId="{60F46C98-CA5B-484F-839E-D7884D5FE919}" sibTransId="{8D3073A9-6E7B-4D1E-88E2-3F84CB95B5BD}"/>
    <dgm:cxn modelId="{20A6CCA4-D385-4CF0-A28D-98A3ED9BD82E}" type="presOf" srcId="{37184EF5-759D-4E26-8B99-44CB4C87A576}" destId="{7930842A-EEF6-437D-B8BA-F259624D4319}" srcOrd="0" destOrd="0" presId="urn:microsoft.com/office/officeart/2005/8/layout/vList2"/>
    <dgm:cxn modelId="{7C6860B1-B600-45A1-BBA4-F7426D0524A6}" type="presOf" srcId="{3D73925A-E0D7-4695-BE1F-0BD0AC5E8922}" destId="{321AF02E-8F93-42AA-9645-31BE9C8A6E8D}" srcOrd="0" destOrd="1" presId="urn:microsoft.com/office/officeart/2005/8/layout/vList2"/>
    <dgm:cxn modelId="{622C68F2-F1DD-49EA-9649-D33CA452972B}" srcId="{37184EF5-759D-4E26-8B99-44CB4C87A576}" destId="{2B208651-66A0-482E-A74A-88FB7E25C020}" srcOrd="0" destOrd="0" parTransId="{E7E926B2-C244-4B58-ACEA-6DA89718249F}" sibTransId="{C4F5E098-1795-485A-BD31-806DBB930357}"/>
    <dgm:cxn modelId="{AA0B3F40-BD63-4CDF-BAC6-B53BF685A453}" type="presParOf" srcId="{4BBAA82F-CB4B-4D15-880B-69C0F0728EAF}" destId="{7930842A-EEF6-437D-B8BA-F259624D4319}" srcOrd="0" destOrd="0" presId="urn:microsoft.com/office/officeart/2005/8/layout/vList2"/>
    <dgm:cxn modelId="{7E9CB791-CFF5-4B76-8394-8FC565198EE7}" type="presParOf" srcId="{4BBAA82F-CB4B-4D15-880B-69C0F0728EAF}" destId="{321AF02E-8F93-42AA-9645-31BE9C8A6E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2DEA-E73D-4BBF-89F1-67EDC78BFFB7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1A26-893C-43E6-A8BD-022323579CA0}">
      <dsp:nvSpPr>
        <dsp:cNvPr id="0" name=""/>
        <dsp:cNvSpPr/>
      </dsp:nvSpPr>
      <dsp:spPr>
        <a:xfrm flipH="1" flipV="1">
          <a:off x="585073" y="554857"/>
          <a:ext cx="670299" cy="485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C4CCD-181C-492C-992B-BD21FF6D917F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Clinical Assistant Professor, Department of Psychiatry, University of North Dakota School of Medicine &amp; Health Sciences</a:t>
          </a:r>
          <a:endParaRPr lang="en-US" sz="1800" kern="1200" dirty="0"/>
        </a:p>
      </dsp:txBody>
      <dsp:txXfrm>
        <a:off x="1840447" y="680"/>
        <a:ext cx="4420652" cy="1593460"/>
      </dsp:txXfrm>
    </dsp:sp>
    <dsp:sp modelId="{8A7A61D2-A466-4F51-B154-EF49B928E40D}">
      <dsp:nvSpPr>
        <dsp:cNvPr id="0" name=""/>
        <dsp:cNvSpPr/>
      </dsp:nvSpPr>
      <dsp:spPr>
        <a:xfrm>
          <a:off x="0" y="1957291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3AED-30DA-45E4-B94E-427A0149055A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F2E1E-73DC-4210-962D-1EF6A6F8F2AD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Medical Director and Inpatient Psychiatrist, Department of Psychiatry, Trinity Health</a:t>
          </a:r>
          <a:endParaRPr lang="en-US" sz="1800" kern="1200" dirty="0"/>
        </a:p>
      </dsp:txBody>
      <dsp:txXfrm>
        <a:off x="1840447" y="1992507"/>
        <a:ext cx="4420652" cy="1593460"/>
      </dsp:txXfrm>
    </dsp:sp>
    <dsp:sp modelId="{3993B476-DB88-4790-9C5D-F590D7D4058B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8CCC9-69EF-4618-AFCF-92A13B0DB68F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rnd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54DDE-5211-4624-84BB-CDBABD2DDB11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Assistant Professor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Department of Psychiatry,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Idaho College of Osteopathic Medicine</a:t>
          </a:r>
          <a:endParaRPr lang="en-US" sz="1800" kern="1200" dirty="0"/>
        </a:p>
      </dsp:txBody>
      <dsp:txXfrm>
        <a:off x="1840447" y="3984333"/>
        <a:ext cx="4420652" cy="1593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0842A-EEF6-437D-B8BA-F259624D4319}">
      <dsp:nvSpPr>
        <dsp:cNvPr id="0" name=""/>
        <dsp:cNvSpPr/>
      </dsp:nvSpPr>
      <dsp:spPr>
        <a:xfrm>
          <a:off x="0" y="25427"/>
          <a:ext cx="6261100" cy="2302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100" kern="1200"/>
            <a:t>Diplomate, American Board of Psychiatry and Neurology</a:t>
          </a:r>
          <a:endParaRPr lang="en-US" sz="4100" kern="1200"/>
        </a:p>
      </dsp:txBody>
      <dsp:txXfrm>
        <a:off x="112402" y="137829"/>
        <a:ext cx="6036296" cy="2077756"/>
      </dsp:txXfrm>
    </dsp:sp>
    <dsp:sp modelId="{321AF02E-8F93-42AA-9645-31BE9C8A6E8D}">
      <dsp:nvSpPr>
        <dsp:cNvPr id="0" name=""/>
        <dsp:cNvSpPr/>
      </dsp:nvSpPr>
      <dsp:spPr>
        <a:xfrm>
          <a:off x="0" y="2327987"/>
          <a:ext cx="6261100" cy="322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3200" kern="1200" dirty="0"/>
            <a:t>General Psychiatry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3200" kern="1200"/>
            <a:t>Geriatric Psychiatry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3200" kern="1200"/>
            <a:t>Forensic Psychiatry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3200" kern="1200"/>
            <a:t>Consultation-Liaison Psychiatry</a:t>
          </a:r>
          <a:endParaRPr lang="en-US" sz="3200" kern="1200"/>
        </a:p>
      </dsp:txBody>
      <dsp:txXfrm>
        <a:off x="0" y="2327987"/>
        <a:ext cx="6261100" cy="322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46BD8-D95C-A255-BB52-25FFBF58F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877" b="26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0C511-D646-4FCC-8222-38AD815BB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CA" dirty="0"/>
              <a:t>Which one I should take doc?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941D5-272B-4050-A8F6-497AF1D6B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 fontScale="92500" lnSpcReduction="20000"/>
          </a:bodyPr>
          <a:lstStyle/>
          <a:p>
            <a:r>
              <a:rPr lang="en-CA" sz="2600" b="1" dirty="0"/>
              <a:t>Choosing the Right Antidepressant for You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n-CA" b="1" dirty="0">
                <a:latin typeface="Trebuchet MS" panose="020B0603020202020204"/>
              </a:rPr>
              <a:t>Michael G. Rayel, MD, EMBA</a:t>
            </a:r>
          </a:p>
          <a:p>
            <a:pPr lvl="0" defTabSz="914400"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en-CA" dirty="0">
                <a:latin typeface="Trebuchet MS" panose="020B0603020202020204"/>
              </a:rPr>
              <a:t>Clinical Assistant Professor, University of North Dakota School of Medicine</a:t>
            </a:r>
          </a:p>
          <a:p>
            <a:r>
              <a:rPr lang="en-US" dirty="0">
                <a:latin typeface="Trebuchet MS" panose="020B0603020202020204" pitchFamily="34" charset="0"/>
              </a:rPr>
              <a:t>Assistant Professor, Idaho College of Osteopathic Medicine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26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Major factors that determine the appropriate antidepressant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Comorbid medical problems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Drug-drug  interactions</a:t>
            </a:r>
          </a:p>
          <a:p>
            <a:r>
              <a:rPr lang="en-US" dirty="0"/>
              <a:t>Personal choice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y/o who has been depressed for five weeks</a:t>
            </a:r>
          </a:p>
          <a:p>
            <a:r>
              <a:rPr lang="en-US" dirty="0"/>
              <a:t>Her boyfriend broke up with her and began dating her best friend</a:t>
            </a:r>
          </a:p>
          <a:p>
            <a:r>
              <a:rPr lang="en-US" dirty="0"/>
              <a:t>Since then, she’s been </a:t>
            </a:r>
            <a:r>
              <a:rPr lang="en-US" b="1" dirty="0"/>
              <a:t>anxious</a:t>
            </a:r>
            <a:r>
              <a:rPr lang="en-US" dirty="0"/>
              <a:t> about her future, often </a:t>
            </a:r>
            <a:r>
              <a:rPr lang="en-US" b="1" dirty="0"/>
              <a:t>irritable </a:t>
            </a:r>
            <a:r>
              <a:rPr lang="en-US" dirty="0"/>
              <a:t>at work, and </a:t>
            </a:r>
            <a:r>
              <a:rPr lang="en-US" b="1" dirty="0"/>
              <a:t>overly obsessed </a:t>
            </a:r>
            <a:r>
              <a:rPr lang="en-US" dirty="0"/>
              <a:t>with her ex-BF to the point of stalking him</a:t>
            </a:r>
          </a:p>
          <a:p>
            <a:r>
              <a:rPr lang="en-US" dirty="0"/>
              <a:t>To cope, she’s been </a:t>
            </a:r>
            <a:r>
              <a:rPr lang="en-US" b="1" dirty="0"/>
              <a:t>shopping and buying expensive stuff </a:t>
            </a:r>
            <a:r>
              <a:rPr lang="en-US" dirty="0"/>
              <a:t>without any thought.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2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000" b="1" dirty="0"/>
              <a:t>Features: </a:t>
            </a:r>
            <a:r>
              <a:rPr lang="en-US" sz="6000" dirty="0"/>
              <a:t>anxiety, irritability, obsessionally, and impulsivity</a:t>
            </a:r>
          </a:p>
          <a:p>
            <a:r>
              <a:rPr lang="en-US" sz="6000" b="1" dirty="0"/>
              <a:t>Antidepressant of choice: </a:t>
            </a:r>
            <a:r>
              <a:rPr lang="en-US" sz="6000" dirty="0"/>
              <a:t>SSRIs</a:t>
            </a:r>
          </a:p>
          <a:p>
            <a:endParaRPr lang="en-US" sz="6000" dirty="0"/>
          </a:p>
          <a:p>
            <a:r>
              <a:rPr lang="en-US" sz="6000" dirty="0"/>
              <a:t>Along with her depression, Mary has also developed anxiety attacks, OCD, and bulimia.</a:t>
            </a:r>
          </a:p>
          <a:p>
            <a:r>
              <a:rPr lang="en-US" sz="6000" b="1" dirty="0"/>
              <a:t>Features: </a:t>
            </a:r>
            <a:r>
              <a:rPr lang="en-US" sz="6000" dirty="0"/>
              <a:t>depression, panic disorder, OCD, and bulimia nervosa</a:t>
            </a:r>
          </a:p>
          <a:p>
            <a:r>
              <a:rPr lang="en-US" sz="6000" b="1" dirty="0"/>
              <a:t>Antidepressant of choice: </a:t>
            </a:r>
            <a:r>
              <a:rPr lang="en-US" sz="6000" dirty="0"/>
              <a:t>SSRIs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john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y/o who has been depressed after he move to another city</a:t>
            </a:r>
          </a:p>
          <a:p>
            <a:r>
              <a:rPr lang="en-US" dirty="0"/>
              <a:t>He used to be very active, going to the gym daily after work</a:t>
            </a:r>
          </a:p>
          <a:p>
            <a:r>
              <a:rPr lang="en-US" dirty="0"/>
              <a:t>Lately, he’s always feeling</a:t>
            </a:r>
            <a:r>
              <a:rPr lang="en-US" b="1" dirty="0"/>
              <a:t> tired </a:t>
            </a:r>
            <a:r>
              <a:rPr lang="en-US" dirty="0"/>
              <a:t>with </a:t>
            </a:r>
            <a:r>
              <a:rPr lang="en-US" b="1" dirty="0"/>
              <a:t>no interest </a:t>
            </a:r>
            <a:r>
              <a:rPr lang="en-US" dirty="0"/>
              <a:t>to do his usual hobbies</a:t>
            </a:r>
            <a:r>
              <a:rPr lang="en-US" b="1" dirty="0"/>
              <a:t>, and lacks motivation </a:t>
            </a:r>
            <a:r>
              <a:rPr lang="en-US" dirty="0"/>
              <a:t>to even look for a job</a:t>
            </a:r>
          </a:p>
          <a:p>
            <a:r>
              <a:rPr lang="en-US" b="1" dirty="0"/>
              <a:t>Features: </a:t>
            </a:r>
            <a:r>
              <a:rPr lang="en-US" dirty="0"/>
              <a:t>fatigue or tiredness, anhedonia, lack of motivation</a:t>
            </a:r>
          </a:p>
          <a:p>
            <a:r>
              <a:rPr lang="en-US" b="1" dirty="0"/>
              <a:t>Antidepressant of choice: </a:t>
            </a:r>
            <a:r>
              <a:rPr lang="en-US" dirty="0"/>
              <a:t>SNRIs, bupropion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1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Howard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55 y/o whose wife of 25 years divorced him unexpectedly</a:t>
            </a:r>
          </a:p>
          <a:p>
            <a:r>
              <a:rPr lang="en-US" dirty="0"/>
              <a:t>They have three children, and a couple of houses to worry about </a:t>
            </a:r>
          </a:p>
          <a:p>
            <a:r>
              <a:rPr lang="en-US" dirty="0"/>
              <a:t>For the past two weeks, he’s been </a:t>
            </a:r>
            <a:r>
              <a:rPr lang="en-US" b="1" dirty="0"/>
              <a:t>agitated</a:t>
            </a:r>
            <a:r>
              <a:rPr lang="en-US" dirty="0"/>
              <a:t>. As well, he feels very </a:t>
            </a:r>
            <a:r>
              <a:rPr lang="en-US" b="1" dirty="0"/>
              <a:t>anxious</a:t>
            </a:r>
            <a:r>
              <a:rPr lang="en-US" dirty="0"/>
              <a:t> about his future. And so at night, he often ruminates and </a:t>
            </a:r>
            <a:r>
              <a:rPr lang="en-US" b="1" dirty="0"/>
              <a:t>can hardly sleep</a:t>
            </a:r>
            <a:r>
              <a:rPr lang="en-US" dirty="0"/>
              <a:t>.</a:t>
            </a:r>
          </a:p>
          <a:p>
            <a:r>
              <a:rPr lang="en-US" b="1" dirty="0"/>
              <a:t>Features: </a:t>
            </a:r>
            <a:r>
              <a:rPr lang="en-US" dirty="0"/>
              <a:t>agitation, anxiety, and insomnia</a:t>
            </a:r>
          </a:p>
          <a:p>
            <a:r>
              <a:rPr lang="en-US" b="1" dirty="0"/>
              <a:t>Antidepressant of choice: </a:t>
            </a:r>
            <a:r>
              <a:rPr lang="en-US" dirty="0"/>
              <a:t>mirtazapine, paroxetine, fluvoxamine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shelly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18 y/o who just graduated from high school</a:t>
            </a:r>
          </a:p>
          <a:p>
            <a:r>
              <a:rPr lang="en-US" dirty="0"/>
              <a:t>Due to uncertainty, she’s been depressed with frequent crying spells</a:t>
            </a:r>
          </a:p>
          <a:p>
            <a:r>
              <a:rPr lang="en-US" dirty="0"/>
              <a:t>To compensate for her misery, she copes by eating a lot</a:t>
            </a:r>
          </a:p>
          <a:p>
            <a:r>
              <a:rPr lang="en-US" dirty="0"/>
              <a:t>Two months later, she’s become </a:t>
            </a:r>
            <a:r>
              <a:rPr lang="en-US" b="1" dirty="0"/>
              <a:t>overweight</a:t>
            </a:r>
            <a:r>
              <a:rPr lang="en-US" dirty="0"/>
              <a:t> and has gained a lot of pounds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5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shelly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Features: </a:t>
            </a:r>
            <a:r>
              <a:rPr lang="en-US" dirty="0"/>
              <a:t>obesity</a:t>
            </a:r>
          </a:p>
          <a:p>
            <a:r>
              <a:rPr lang="en-US" b="1" dirty="0"/>
              <a:t>Antidepressant of choice: </a:t>
            </a:r>
            <a:r>
              <a:rPr lang="en-US" dirty="0"/>
              <a:t>SSRIs (fluoxetine, sertraline), NDRI (bupropion), and SNRIs (venlafaxine, desvenlafaxine)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1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shelly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But how about if Shelly has lost </a:t>
            </a:r>
            <a:r>
              <a:rPr lang="en-US" sz="2200" b="1" dirty="0"/>
              <a:t>a lot of weight</a:t>
            </a:r>
            <a:r>
              <a:rPr lang="en-US" sz="2200" dirty="0"/>
              <a:t>, about 25 </a:t>
            </a:r>
            <a:r>
              <a:rPr lang="en-US" sz="2200" dirty="0" err="1"/>
              <a:t>lbs</a:t>
            </a:r>
            <a:r>
              <a:rPr lang="en-US" sz="2200" dirty="0"/>
              <a:t> within a month? What’s your suggestion?</a:t>
            </a:r>
          </a:p>
          <a:p>
            <a:r>
              <a:rPr lang="en-US" sz="2200" b="1" dirty="0"/>
              <a:t>Features: </a:t>
            </a:r>
            <a:r>
              <a:rPr lang="en-US" sz="2200" dirty="0"/>
              <a:t>significant weight loss</a:t>
            </a:r>
          </a:p>
          <a:p>
            <a:r>
              <a:rPr lang="en-US" sz="2200" b="1" dirty="0"/>
              <a:t>Antidepressant of choice: </a:t>
            </a:r>
            <a:r>
              <a:rPr lang="en-US" sz="2200" dirty="0"/>
              <a:t>mirtazapine or paroxetine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Bob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sz="5100" dirty="0"/>
              <a:t>34 y/o who’s depressed for at least two months.</a:t>
            </a:r>
          </a:p>
          <a:p>
            <a:r>
              <a:rPr lang="en-US" sz="5100" dirty="0"/>
              <a:t>He’s always </a:t>
            </a:r>
            <a:r>
              <a:rPr lang="en-US" sz="5100" b="1" dirty="0"/>
              <a:t>tired</a:t>
            </a:r>
            <a:r>
              <a:rPr lang="en-US" sz="5100" dirty="0"/>
              <a:t>, often </a:t>
            </a:r>
            <a:r>
              <a:rPr lang="en-US" sz="5100" b="1" dirty="0"/>
              <a:t>sleepy or asleep </a:t>
            </a:r>
            <a:r>
              <a:rPr lang="en-US" sz="5100" dirty="0"/>
              <a:t>even during daytime</a:t>
            </a:r>
          </a:p>
          <a:p>
            <a:r>
              <a:rPr lang="en-US" sz="5100" dirty="0"/>
              <a:t>For two weeks, he’s noticed the </a:t>
            </a:r>
            <a:r>
              <a:rPr lang="en-US" sz="5100" b="1" dirty="0"/>
              <a:t>slowing </a:t>
            </a:r>
            <a:r>
              <a:rPr lang="en-US" sz="5100" dirty="0"/>
              <a:t>of his thoughts and his body</a:t>
            </a:r>
          </a:p>
          <a:p>
            <a:r>
              <a:rPr lang="en-US" sz="5100" b="1" dirty="0"/>
              <a:t>Features: </a:t>
            </a:r>
            <a:r>
              <a:rPr lang="en-US" sz="5100" dirty="0"/>
              <a:t>fatigue, hypersomnia, psychomotor retardation</a:t>
            </a:r>
          </a:p>
          <a:p>
            <a:r>
              <a:rPr lang="en-US" sz="5100" b="1" dirty="0"/>
              <a:t>Antidepressant of choice: </a:t>
            </a:r>
            <a:r>
              <a:rPr lang="en-US" sz="5100" dirty="0"/>
              <a:t>fluoxetine, bupropion, SNRIs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0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Bob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endParaRPr lang="en-US" sz="2900" dirty="0"/>
          </a:p>
          <a:p>
            <a:r>
              <a:rPr lang="en-US" sz="4200" dirty="0"/>
              <a:t>34 y/o who’s depressed for at least two months.</a:t>
            </a:r>
          </a:p>
          <a:p>
            <a:r>
              <a:rPr lang="en-US" sz="4200" dirty="0"/>
              <a:t>Eventually he’s also diagnosed with</a:t>
            </a:r>
            <a:r>
              <a:rPr lang="en-US" sz="4200" b="1" dirty="0"/>
              <a:t> ADHD </a:t>
            </a:r>
          </a:p>
          <a:p>
            <a:r>
              <a:rPr lang="en-US" sz="4200" b="1" dirty="0"/>
              <a:t>Features: </a:t>
            </a:r>
            <a:r>
              <a:rPr lang="en-US" sz="4200" dirty="0"/>
              <a:t>ADHD plus depression</a:t>
            </a:r>
          </a:p>
          <a:p>
            <a:r>
              <a:rPr lang="en-US" sz="4200" b="1" dirty="0"/>
              <a:t>Antidepressant of choice: </a:t>
            </a:r>
            <a:r>
              <a:rPr lang="en-US" sz="4200" dirty="0"/>
              <a:t>SNRIs (venlafaxine, desvenlafaxine, duloxetine) and bupropion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1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E10F-2EE5-46E0-87FF-B33AD9C9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CA" sz="4400"/>
              <a:t>About Me</a:t>
            </a:r>
            <a:endParaRPr lang="en-US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DCBFD6-2F76-466E-B97A-11DB7A481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11721"/>
              </p:ext>
            </p:extLst>
          </p:nvPr>
        </p:nvGraphicFramePr>
        <p:xfrm>
          <a:off x="5250579" y="604550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19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</a:t>
            </a:r>
            <a:r>
              <a:rPr lang="en-CA" dirty="0" err="1"/>
              <a:t>tracy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r>
              <a:rPr lang="en-US" sz="2900" dirty="0"/>
              <a:t>35 y/o has depression for at least two years. Just a year ago, she was also diagnosed with fibromyalgia with significant </a:t>
            </a:r>
            <a:r>
              <a:rPr lang="en-US" sz="2900" b="1" dirty="0"/>
              <a:t>pain</a:t>
            </a:r>
            <a:r>
              <a:rPr lang="en-US" sz="2900" dirty="0"/>
              <a:t> in major parts of her body</a:t>
            </a:r>
          </a:p>
          <a:p>
            <a:r>
              <a:rPr lang="en-US" sz="2900" b="1" dirty="0"/>
              <a:t>Features: </a:t>
            </a:r>
            <a:r>
              <a:rPr lang="en-US" sz="2900" dirty="0"/>
              <a:t>chronic pain</a:t>
            </a:r>
          </a:p>
          <a:p>
            <a:r>
              <a:rPr lang="en-US" sz="2900" b="1" dirty="0"/>
              <a:t>Antidepressant of choice: </a:t>
            </a:r>
            <a:r>
              <a:rPr lang="en-US" sz="2900" dirty="0"/>
              <a:t>SNRIs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5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Jimmy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81 y/o with multiple medical problems. As a result, he’s been depressed for a while and on multiple medications</a:t>
            </a:r>
          </a:p>
          <a:p>
            <a:r>
              <a:rPr lang="en-US" sz="2400" b="1" dirty="0"/>
              <a:t>Features: </a:t>
            </a:r>
            <a:r>
              <a:rPr lang="en-US" sz="2400" dirty="0"/>
              <a:t>drug interactions</a:t>
            </a:r>
          </a:p>
          <a:p>
            <a:r>
              <a:rPr lang="en-US" sz="2400" b="1" dirty="0"/>
              <a:t>Antidepressant of choice: </a:t>
            </a:r>
            <a:r>
              <a:rPr lang="en-US" sz="2400" dirty="0"/>
              <a:t>citalopram, escitalopram, venlafaxine, mirtazapine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6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of </a:t>
            </a:r>
            <a:r>
              <a:rPr lang="en-CA" dirty="0" err="1"/>
              <a:t>sharon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endParaRPr lang="en-US" sz="2900" dirty="0"/>
          </a:p>
          <a:p>
            <a:r>
              <a:rPr lang="en-US" sz="8000" dirty="0"/>
              <a:t>68 y/o with multiple medical issues and on multiple medications. </a:t>
            </a:r>
          </a:p>
          <a:p>
            <a:r>
              <a:rPr lang="en-US" sz="8000" dirty="0"/>
              <a:t>She’s also on </a:t>
            </a:r>
            <a:r>
              <a:rPr lang="en-US" sz="8000" b="1" dirty="0"/>
              <a:t>coumadin and digitalis</a:t>
            </a:r>
            <a:r>
              <a:rPr lang="en-US" sz="8000" dirty="0"/>
              <a:t>. </a:t>
            </a:r>
          </a:p>
          <a:p>
            <a:r>
              <a:rPr lang="en-US" sz="8000" dirty="0"/>
              <a:t>A few months ago, she lost her husband due to prostate cancer</a:t>
            </a:r>
          </a:p>
          <a:p>
            <a:r>
              <a:rPr lang="en-US" sz="8000" dirty="0"/>
              <a:t>Since then, she’s been depressed</a:t>
            </a:r>
          </a:p>
          <a:p>
            <a:r>
              <a:rPr lang="en-US" sz="8000" b="1" dirty="0"/>
              <a:t>Features: </a:t>
            </a:r>
            <a:r>
              <a:rPr lang="en-US" sz="8000" dirty="0"/>
              <a:t>on coumadin and digitalis</a:t>
            </a:r>
          </a:p>
          <a:p>
            <a:r>
              <a:rPr lang="en-US" sz="8000" b="1" dirty="0"/>
              <a:t>Antidepressant of choice: </a:t>
            </a:r>
            <a:r>
              <a:rPr lang="en-US" sz="8000" dirty="0"/>
              <a:t>venlafaxine, desvenlafaxine, escitalopram, or citalopram</a:t>
            </a:r>
          </a:p>
          <a:p>
            <a:endParaRPr lang="en-US" sz="6200" dirty="0"/>
          </a:p>
          <a:p>
            <a:endParaRPr lang="en-US" sz="62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26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right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endParaRPr lang="en-US" sz="29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6000" dirty="0"/>
              <a:t>Treatment nonadherent = fluoxetine</a:t>
            </a:r>
          </a:p>
          <a:p>
            <a:r>
              <a:rPr lang="en-US" sz="6000" dirty="0"/>
              <a:t>Pregnant and breastfeeding =sertraline or paroxetine</a:t>
            </a:r>
          </a:p>
          <a:p>
            <a:r>
              <a:rPr lang="en-US" sz="6000" dirty="0"/>
              <a:t>Pregnant and bottle feeding = fluoxetine</a:t>
            </a:r>
          </a:p>
          <a:p>
            <a:r>
              <a:rPr lang="en-US" sz="6000" dirty="0"/>
              <a:t>Cardiac side effects = SSRIs except citalopram</a:t>
            </a:r>
          </a:p>
          <a:p>
            <a:endParaRPr lang="en-US" sz="6000" dirty="0"/>
          </a:p>
          <a:p>
            <a:endParaRPr lang="en-US" sz="6200" dirty="0"/>
          </a:p>
          <a:p>
            <a:endParaRPr lang="en-US" sz="6200" dirty="0"/>
          </a:p>
          <a:p>
            <a:endParaRPr lang="en-US" sz="62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6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right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endParaRPr lang="en-US" sz="29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5000" dirty="0"/>
              <a:t>Positive for insomnia = mirtazapine, paroxetine, fluvoxamine</a:t>
            </a:r>
          </a:p>
          <a:p>
            <a:r>
              <a:rPr lang="en-US" sz="5000" dirty="0"/>
              <a:t>Doesn’t want being sedated = bupropion, fluoxetine</a:t>
            </a:r>
          </a:p>
          <a:p>
            <a:r>
              <a:rPr lang="en-US" sz="5000" dirty="0"/>
              <a:t>Sexual side effects = bupropion, mirtazapine, vilazodone</a:t>
            </a:r>
          </a:p>
          <a:p>
            <a:r>
              <a:rPr lang="en-US" sz="5000" dirty="0"/>
              <a:t>Side effects in general = escitalopram, citalopram, sertraline</a:t>
            </a:r>
          </a:p>
          <a:p>
            <a:endParaRPr lang="en-US" sz="6200" dirty="0"/>
          </a:p>
          <a:p>
            <a:endParaRPr lang="en-US" sz="6200" dirty="0"/>
          </a:p>
          <a:p>
            <a:endParaRPr lang="en-US" sz="62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7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FB0AFA-A914-478B-9BA1-C65D3F0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Thanks much. Till next time!</a:t>
            </a:r>
          </a:p>
        </p:txBody>
      </p:sp>
    </p:spTree>
    <p:extLst>
      <p:ext uri="{BB962C8B-B14F-4D97-AF65-F5344CB8AC3E}">
        <p14:creationId xmlns:p14="http://schemas.microsoft.com/office/powerpoint/2010/main" val="25305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E10F-2EE5-46E0-87FF-B33AD9C9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CA" sz="4400"/>
              <a:t>About Me</a:t>
            </a:r>
            <a:endParaRPr lang="en-US" sz="440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0082F24-562D-4024-B508-F5E7BE0CE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0822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04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316B-8D19-4614-8DC1-2D52C3B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28B6-F113-4BE9-BEA9-F0D15AB0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this session, you will learn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different types of antidepressants</a:t>
            </a:r>
          </a:p>
          <a:p>
            <a:r>
              <a:rPr lang="en-US" dirty="0"/>
              <a:t>The psychiatric disorders treated by antidepressants</a:t>
            </a:r>
          </a:p>
          <a:p>
            <a:r>
              <a:rPr lang="en-US" dirty="0"/>
              <a:t>The major factors that determine the appropriate antidepressant</a:t>
            </a:r>
          </a:p>
          <a:p>
            <a:r>
              <a:rPr lang="en-US" dirty="0"/>
              <a:t>Choosing the right antidepressant 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316B-8D19-4614-8DC1-2D52C3B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types of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28B6-F113-4BE9-BEA9-F0D15AB0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serotonin reuptake inhibitor (SSRI) – Sertraline, escitalopram</a:t>
            </a:r>
          </a:p>
          <a:p>
            <a:r>
              <a:rPr lang="en-US" dirty="0"/>
              <a:t>Serotonin norepinephrine reuptake inhibitor (SNRI) – venlafaxine, duloxetine</a:t>
            </a:r>
          </a:p>
          <a:p>
            <a:r>
              <a:rPr lang="en-US" dirty="0"/>
              <a:t>Norepinephrine dopamine reuptake inhibitor (NDRI) – bupropion</a:t>
            </a:r>
          </a:p>
          <a:p>
            <a:r>
              <a:rPr lang="en-US" dirty="0"/>
              <a:t>Serotonin-2 antagonist/reuptake inhibitor (SARI) – trazodone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316B-8D19-4614-8DC1-2D52C3B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types of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28B6-F113-4BE9-BEA9-F0D15AB0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Noradrenergic/specific serotonergic antidepressants (</a:t>
            </a:r>
            <a:r>
              <a:rPr lang="en-US" dirty="0" err="1"/>
              <a:t>NaSSA</a:t>
            </a:r>
            <a:r>
              <a:rPr lang="en-US" dirty="0"/>
              <a:t>) - mirtazapine</a:t>
            </a:r>
          </a:p>
          <a:p>
            <a:r>
              <a:rPr lang="en-US" dirty="0"/>
              <a:t>Nonselective Cyclic Antidepressants – TCAs such as amitriptyline, nortriptyline</a:t>
            </a:r>
          </a:p>
          <a:p>
            <a:r>
              <a:rPr lang="en-US" dirty="0"/>
              <a:t>Monoamine oxidase inhibitors – phenelzine</a:t>
            </a:r>
          </a:p>
          <a:p>
            <a:r>
              <a:rPr lang="en-US" dirty="0"/>
              <a:t>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Psychiatric disorders treated by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depressive disorder</a:t>
            </a:r>
          </a:p>
          <a:p>
            <a:r>
              <a:rPr lang="en-US" dirty="0"/>
              <a:t>Persistent depressive disorder</a:t>
            </a:r>
          </a:p>
          <a:p>
            <a:r>
              <a:rPr lang="en-US" dirty="0"/>
              <a:t>Generalized anxiety disorder</a:t>
            </a:r>
          </a:p>
          <a:p>
            <a:r>
              <a:rPr lang="en-US" dirty="0"/>
              <a:t>Panic disorder</a:t>
            </a:r>
          </a:p>
          <a:p>
            <a:r>
              <a:rPr lang="en-US" dirty="0"/>
              <a:t>Obsessive compulsive disorder</a:t>
            </a:r>
          </a:p>
          <a:p>
            <a:r>
              <a:rPr lang="en-US" dirty="0"/>
              <a:t>Posttraumatic disorder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6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Psychiatric disorders treated by antidepressants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anxiety disorder</a:t>
            </a:r>
          </a:p>
          <a:p>
            <a:r>
              <a:rPr lang="en-US" dirty="0"/>
              <a:t>Schizoaffective disorder, depressed</a:t>
            </a:r>
          </a:p>
          <a:p>
            <a:r>
              <a:rPr lang="en-US" dirty="0"/>
              <a:t>Schizophrenia with depression</a:t>
            </a:r>
          </a:p>
          <a:p>
            <a:r>
              <a:rPr lang="en-US" dirty="0"/>
              <a:t>Bipolar depression</a:t>
            </a:r>
          </a:p>
          <a:p>
            <a:r>
              <a:rPr lang="en-US" dirty="0"/>
              <a:t>Depressive disorder due to stroke</a:t>
            </a:r>
          </a:p>
          <a:p>
            <a:r>
              <a:rPr lang="en-US" dirty="0"/>
              <a:t>Premenstrual dysphoric disorder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906-06D7-462A-B67F-CDC978F1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Major factors that determine the appropriate antidepressant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B95D-B2BD-4D32-A6E2-ED02F532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Psychiatric diagnosis</a:t>
            </a:r>
          </a:p>
          <a:p>
            <a:r>
              <a:rPr lang="en-US" dirty="0"/>
              <a:t>Clinical features</a:t>
            </a:r>
          </a:p>
          <a:p>
            <a:r>
              <a:rPr lang="en-US" dirty="0"/>
              <a:t>Genetic profile </a:t>
            </a:r>
          </a:p>
          <a:p>
            <a:r>
              <a:rPr lang="en-US" dirty="0"/>
              <a:t>Side effect profile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6658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992</Words>
  <Application>Microsoft Office PowerPoint</Application>
  <PresentationFormat>Widescreen</PresentationFormat>
  <Paragraphs>298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Century Gothic</vt:lpstr>
      <vt:lpstr>Trebuchet MS</vt:lpstr>
      <vt:lpstr>Wingdings 3</vt:lpstr>
      <vt:lpstr>Slice</vt:lpstr>
      <vt:lpstr>Which one I should take doc?</vt:lpstr>
      <vt:lpstr>About Me</vt:lpstr>
      <vt:lpstr>About Me</vt:lpstr>
      <vt:lpstr>Learning objectives</vt:lpstr>
      <vt:lpstr>Different types of antidepressants</vt:lpstr>
      <vt:lpstr>Different types of antidepressants</vt:lpstr>
      <vt:lpstr>Psychiatric disorders treated by antidepressants</vt:lpstr>
      <vt:lpstr>Psychiatric disorders treated by antidepressants</vt:lpstr>
      <vt:lpstr>Major factors that determine the appropriate antidepressant</vt:lpstr>
      <vt:lpstr>Major factors that determine the appropriate antidepressant</vt:lpstr>
      <vt:lpstr>Case of Mary</vt:lpstr>
      <vt:lpstr>Case of Mary</vt:lpstr>
      <vt:lpstr>Case of john</vt:lpstr>
      <vt:lpstr>Case of Howard</vt:lpstr>
      <vt:lpstr>Case of shelly</vt:lpstr>
      <vt:lpstr>Case of shelly</vt:lpstr>
      <vt:lpstr>Case of shelly</vt:lpstr>
      <vt:lpstr>Case of Bob</vt:lpstr>
      <vt:lpstr>Case of Bob</vt:lpstr>
      <vt:lpstr>Case of tracy</vt:lpstr>
      <vt:lpstr>Case of Jimmy</vt:lpstr>
      <vt:lpstr>Case of sharon</vt:lpstr>
      <vt:lpstr>The right antidepressants</vt:lpstr>
      <vt:lpstr>The right antidepressants</vt:lpstr>
      <vt:lpstr>Thanks much. Till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Psychiatry:</dc:title>
  <dc:creator>Michael Rayel</dc:creator>
  <cp:lastModifiedBy>Owner</cp:lastModifiedBy>
  <cp:revision>7</cp:revision>
  <dcterms:created xsi:type="dcterms:W3CDTF">2020-11-19T17:19:46Z</dcterms:created>
  <dcterms:modified xsi:type="dcterms:W3CDTF">2023-04-21T12:12:04Z</dcterms:modified>
</cp:coreProperties>
</file>