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4" r:id="rId6"/>
    <p:sldId id="263" r:id="rId7"/>
    <p:sldId id="265" r:id="rId8"/>
    <p:sldId id="261" r:id="rId9"/>
    <p:sldId id="266" r:id="rId10"/>
    <p:sldId id="262"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8E72"/>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A green square with a white stripe">
            <a:extLst>
              <a:ext uri="{FF2B5EF4-FFF2-40B4-BE49-F238E27FC236}">
                <a16:creationId xmlns:a16="http://schemas.microsoft.com/office/drawing/2014/main" id="{D838708F-BB3D-4F9B-4793-6A509D5E81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388646" cy="6858000"/>
          </a:xfrm>
          <a:prstGeom prst="rect">
            <a:avLst/>
          </a:prstGeom>
        </p:spPr>
      </p:pic>
      <p:sp>
        <p:nvSpPr>
          <p:cNvPr id="2" name="Title 1">
            <a:extLst>
              <a:ext uri="{FF2B5EF4-FFF2-40B4-BE49-F238E27FC236}">
                <a16:creationId xmlns:a16="http://schemas.microsoft.com/office/drawing/2014/main" id="{B66B172C-57F5-AE27-EC22-F770974A9FA0}"/>
              </a:ext>
            </a:extLst>
          </p:cNvPr>
          <p:cNvSpPr>
            <a:spLocks noGrp="1"/>
          </p:cNvSpPr>
          <p:nvPr>
            <p:ph type="ctrTitle"/>
          </p:nvPr>
        </p:nvSpPr>
        <p:spPr>
          <a:xfrm>
            <a:off x="1524000" y="1122363"/>
            <a:ext cx="9144000" cy="2387600"/>
          </a:xfrm>
        </p:spPr>
        <p:txBody>
          <a:bodyPr anchor="b"/>
          <a:lstStyle>
            <a:lvl1pPr algn="ctr">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487EB877-39A8-D83D-C695-192315A4311B}"/>
              </a:ext>
            </a:extLst>
          </p:cNvPr>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719701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A green and white rectangle">
            <a:extLst>
              <a:ext uri="{FF2B5EF4-FFF2-40B4-BE49-F238E27FC236}">
                <a16:creationId xmlns:a16="http://schemas.microsoft.com/office/drawing/2014/main" id="{3295387C-A235-0E6C-414F-20D7591B5E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5217EDE-282F-852C-8E0A-D7EAB27413A7}"/>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FBA5F38-5EED-A013-F175-AAF18F67968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8">
            <a:extLst>
              <a:ext uri="{FF2B5EF4-FFF2-40B4-BE49-F238E27FC236}">
                <a16:creationId xmlns:a16="http://schemas.microsoft.com/office/drawing/2014/main" id="{12F2F517-6C82-4DB8-FF75-CF109E7A8A6B}"/>
              </a:ext>
            </a:extLst>
          </p:cNvPr>
          <p:cNvPicPr>
            <a:picLocks noChangeAspect="1"/>
          </p:cNvPicPr>
          <p:nvPr userDrawn="1"/>
        </p:nvPicPr>
        <p:blipFill>
          <a:blip r:embed="rId3"/>
          <a:stretch>
            <a:fillRect/>
          </a:stretch>
        </p:blipFill>
        <p:spPr>
          <a:xfrm>
            <a:off x="9782228" y="5245153"/>
            <a:ext cx="2133493" cy="2133493"/>
          </a:xfrm>
          <a:prstGeom prst="rect">
            <a:avLst/>
          </a:prstGeom>
        </p:spPr>
      </p:pic>
    </p:spTree>
    <p:extLst>
      <p:ext uri="{BB962C8B-B14F-4D97-AF65-F5344CB8AC3E}">
        <p14:creationId xmlns:p14="http://schemas.microsoft.com/office/powerpoint/2010/main" val="2024499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A white rectangle with black dots">
            <a:extLst>
              <a:ext uri="{FF2B5EF4-FFF2-40B4-BE49-F238E27FC236}">
                <a16:creationId xmlns:a16="http://schemas.microsoft.com/office/drawing/2014/main" id="{B381A89B-56A1-0ABD-555B-F96E4022E9B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89338"/>
          </a:xfrm>
          <a:prstGeom prst="rect">
            <a:avLst/>
          </a:prstGeom>
        </p:spPr>
      </p:pic>
      <p:sp>
        <p:nvSpPr>
          <p:cNvPr id="2" name="Title 1">
            <a:extLst>
              <a:ext uri="{FF2B5EF4-FFF2-40B4-BE49-F238E27FC236}">
                <a16:creationId xmlns:a16="http://schemas.microsoft.com/office/drawing/2014/main" id="{EAB898C6-AD76-B49F-5866-F9664A059ED6}"/>
              </a:ext>
            </a:extLst>
          </p:cNvPr>
          <p:cNvSpPr>
            <a:spLocks noGrp="1"/>
          </p:cNvSpPr>
          <p:nvPr>
            <p:ph type="title"/>
          </p:nvPr>
        </p:nvSpPr>
        <p:spPr>
          <a:xfrm>
            <a:off x="831850" y="1709738"/>
            <a:ext cx="10515600" cy="2852737"/>
          </a:xfrm>
        </p:spPr>
        <p:txBody>
          <a:bodyPr anchor="b"/>
          <a:lstStyle>
            <a:lvl1pPr>
              <a:defRPr sz="6000">
                <a:solidFill>
                  <a:srgbClr val="2E8E72"/>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F53B57D-0B5F-CEAE-AECA-EEB16DE04B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pic>
        <p:nvPicPr>
          <p:cNvPr id="9" name="Picture 8">
            <a:extLst>
              <a:ext uri="{FF2B5EF4-FFF2-40B4-BE49-F238E27FC236}">
                <a16:creationId xmlns:a16="http://schemas.microsoft.com/office/drawing/2014/main" id="{A7240EA9-A8A6-3574-9A70-A3C26C690711}"/>
              </a:ext>
            </a:extLst>
          </p:cNvPr>
          <p:cNvPicPr>
            <a:picLocks noChangeAspect="1"/>
          </p:cNvPicPr>
          <p:nvPr userDrawn="1"/>
        </p:nvPicPr>
        <p:blipFill>
          <a:blip r:embed="rId3"/>
          <a:stretch>
            <a:fillRect/>
          </a:stretch>
        </p:blipFill>
        <p:spPr>
          <a:xfrm>
            <a:off x="8953500" y="4109216"/>
            <a:ext cx="2594029" cy="2594029"/>
          </a:xfrm>
          <a:prstGeom prst="rect">
            <a:avLst/>
          </a:prstGeom>
        </p:spPr>
      </p:pic>
    </p:spTree>
    <p:extLst>
      <p:ext uri="{BB962C8B-B14F-4D97-AF65-F5344CB8AC3E}">
        <p14:creationId xmlns:p14="http://schemas.microsoft.com/office/powerpoint/2010/main" val="474957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A green and white rectangle">
            <a:extLst>
              <a:ext uri="{FF2B5EF4-FFF2-40B4-BE49-F238E27FC236}">
                <a16:creationId xmlns:a16="http://schemas.microsoft.com/office/drawing/2014/main" id="{2AD43161-8115-658A-4E52-210BBBC0F4A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07315AA-AB22-387F-CE23-91F060BBA5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6F6B3A-4401-B616-E29B-6FA244ED2EA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D125C04-31A6-536E-CF8B-C0F63CC8A3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DDA5CEE5-D4E0-59C2-8798-1C83681898D8}"/>
              </a:ext>
            </a:extLst>
          </p:cNvPr>
          <p:cNvPicPr>
            <a:picLocks noChangeAspect="1"/>
          </p:cNvPicPr>
          <p:nvPr userDrawn="1"/>
        </p:nvPicPr>
        <p:blipFill>
          <a:blip r:embed="rId3"/>
          <a:stretch>
            <a:fillRect/>
          </a:stretch>
        </p:blipFill>
        <p:spPr>
          <a:xfrm>
            <a:off x="9782228" y="5245153"/>
            <a:ext cx="2133493" cy="2133493"/>
          </a:xfrm>
          <a:prstGeom prst="rect">
            <a:avLst/>
          </a:prstGeom>
        </p:spPr>
      </p:pic>
    </p:spTree>
    <p:extLst>
      <p:ext uri="{BB962C8B-B14F-4D97-AF65-F5344CB8AC3E}">
        <p14:creationId xmlns:p14="http://schemas.microsoft.com/office/powerpoint/2010/main" val="3213667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A green and white rectangle">
            <a:extLst>
              <a:ext uri="{FF2B5EF4-FFF2-40B4-BE49-F238E27FC236}">
                <a16:creationId xmlns:a16="http://schemas.microsoft.com/office/drawing/2014/main" id="{D88064C6-0442-2B6C-BD3D-82DD90F7035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C5068FA-C770-5698-4351-0FDF5F025FEA}"/>
              </a:ext>
            </a:extLst>
          </p:cNvPr>
          <p:cNvSpPr>
            <a:spLocks noGrp="1"/>
          </p:cNvSpPr>
          <p:nvPr>
            <p:ph type="title"/>
          </p:nvPr>
        </p:nvSpPr>
        <p:spPr>
          <a:xfrm>
            <a:off x="839788" y="365125"/>
            <a:ext cx="10515600" cy="1325563"/>
          </a:xfrm>
        </p:spPr>
        <p:txBody>
          <a:bodyPr/>
          <a:lstStyle>
            <a:lvl1pPr>
              <a:defRPr>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AE17BC8-B92D-CD78-02ED-DD078593E6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FD2A157-9651-C11F-12D4-D11EECE22D6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FD391B-7A30-5459-B401-4363F8F6A1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B78BD87-5774-2A41-F5D8-2450AF2B52F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11" name="Picture 10">
            <a:extLst>
              <a:ext uri="{FF2B5EF4-FFF2-40B4-BE49-F238E27FC236}">
                <a16:creationId xmlns:a16="http://schemas.microsoft.com/office/drawing/2014/main" id="{A356E792-3915-1A63-7316-6ED1E6CA6AAE}"/>
              </a:ext>
            </a:extLst>
          </p:cNvPr>
          <p:cNvPicPr>
            <a:picLocks noChangeAspect="1"/>
          </p:cNvPicPr>
          <p:nvPr userDrawn="1"/>
        </p:nvPicPr>
        <p:blipFill>
          <a:blip r:embed="rId3"/>
          <a:stretch>
            <a:fillRect/>
          </a:stretch>
        </p:blipFill>
        <p:spPr>
          <a:xfrm>
            <a:off x="9782228" y="5245153"/>
            <a:ext cx="2133493" cy="2133493"/>
          </a:xfrm>
          <a:prstGeom prst="rect">
            <a:avLst/>
          </a:prstGeom>
        </p:spPr>
      </p:pic>
    </p:spTree>
    <p:extLst>
      <p:ext uri="{BB962C8B-B14F-4D97-AF65-F5344CB8AC3E}">
        <p14:creationId xmlns:p14="http://schemas.microsoft.com/office/powerpoint/2010/main" val="211368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A green and white rectangle">
            <a:extLst>
              <a:ext uri="{FF2B5EF4-FFF2-40B4-BE49-F238E27FC236}">
                <a16:creationId xmlns:a16="http://schemas.microsoft.com/office/drawing/2014/main" id="{FC7DC008-4559-C0F9-BEE0-88C1DAA94C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6CEB4DC-4B4F-D091-EE0A-7017A0C36855}"/>
              </a:ext>
            </a:extLst>
          </p:cNvPr>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pic>
        <p:nvPicPr>
          <p:cNvPr id="7" name="Picture 6">
            <a:extLst>
              <a:ext uri="{FF2B5EF4-FFF2-40B4-BE49-F238E27FC236}">
                <a16:creationId xmlns:a16="http://schemas.microsoft.com/office/drawing/2014/main" id="{AB094B47-DF8D-2199-5CC6-18F46D04FEBE}"/>
              </a:ext>
            </a:extLst>
          </p:cNvPr>
          <p:cNvPicPr>
            <a:picLocks noChangeAspect="1"/>
          </p:cNvPicPr>
          <p:nvPr userDrawn="1"/>
        </p:nvPicPr>
        <p:blipFill>
          <a:blip r:embed="rId3"/>
          <a:stretch>
            <a:fillRect/>
          </a:stretch>
        </p:blipFill>
        <p:spPr>
          <a:xfrm>
            <a:off x="9782228" y="5245153"/>
            <a:ext cx="2133493" cy="2133493"/>
          </a:xfrm>
          <a:prstGeom prst="rect">
            <a:avLst/>
          </a:prstGeom>
        </p:spPr>
      </p:pic>
    </p:spTree>
    <p:extLst>
      <p:ext uri="{BB962C8B-B14F-4D97-AF65-F5344CB8AC3E}">
        <p14:creationId xmlns:p14="http://schemas.microsoft.com/office/powerpoint/2010/main" val="695344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A green and white rectangle">
            <a:extLst>
              <a:ext uri="{FF2B5EF4-FFF2-40B4-BE49-F238E27FC236}">
                <a16:creationId xmlns:a16="http://schemas.microsoft.com/office/drawing/2014/main" id="{6345CD0E-3076-52E3-DFAE-D37C61FF248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6" name="Picture 5">
            <a:extLst>
              <a:ext uri="{FF2B5EF4-FFF2-40B4-BE49-F238E27FC236}">
                <a16:creationId xmlns:a16="http://schemas.microsoft.com/office/drawing/2014/main" id="{99D2034E-7EF6-45BD-6E79-DE59FD0BCB28}"/>
              </a:ext>
            </a:extLst>
          </p:cNvPr>
          <p:cNvPicPr>
            <a:picLocks noChangeAspect="1"/>
          </p:cNvPicPr>
          <p:nvPr userDrawn="1"/>
        </p:nvPicPr>
        <p:blipFill>
          <a:blip r:embed="rId3"/>
          <a:stretch>
            <a:fillRect/>
          </a:stretch>
        </p:blipFill>
        <p:spPr>
          <a:xfrm>
            <a:off x="9782228" y="5245153"/>
            <a:ext cx="2133493" cy="2133493"/>
          </a:xfrm>
          <a:prstGeom prst="rect">
            <a:avLst/>
          </a:prstGeom>
        </p:spPr>
      </p:pic>
    </p:spTree>
    <p:extLst>
      <p:ext uri="{BB962C8B-B14F-4D97-AF65-F5344CB8AC3E}">
        <p14:creationId xmlns:p14="http://schemas.microsoft.com/office/powerpoint/2010/main" val="1781437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A green and white rectangle">
            <a:extLst>
              <a:ext uri="{FF2B5EF4-FFF2-40B4-BE49-F238E27FC236}">
                <a16:creationId xmlns:a16="http://schemas.microsoft.com/office/drawing/2014/main" id="{E95856E0-4367-CEAD-9692-39A5828C461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8171FA4-81E0-B6ED-E785-A8DD37CC110C}"/>
              </a:ext>
            </a:extLst>
          </p:cNvPr>
          <p:cNvSpPr>
            <a:spLocks noGrp="1"/>
          </p:cNvSpPr>
          <p:nvPr>
            <p:ph type="title"/>
          </p:nvPr>
        </p:nvSpPr>
        <p:spPr>
          <a:xfrm>
            <a:off x="839788" y="136525"/>
            <a:ext cx="3932237" cy="1600200"/>
          </a:xfrm>
        </p:spPr>
        <p:txBody>
          <a:bodyPr anchor="b"/>
          <a:lstStyle>
            <a:lvl1pPr>
              <a:defRPr sz="3200">
                <a:solidFill>
                  <a:schemeClr val="bg1"/>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5115959-15E8-2917-7D96-784FBFE070D9}"/>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7C3F96B-28C7-818D-4AD3-CBD61F816B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9" name="Picture 8">
            <a:extLst>
              <a:ext uri="{FF2B5EF4-FFF2-40B4-BE49-F238E27FC236}">
                <a16:creationId xmlns:a16="http://schemas.microsoft.com/office/drawing/2014/main" id="{7FB3D402-5BA8-7D45-398B-513F43D1B673}"/>
              </a:ext>
            </a:extLst>
          </p:cNvPr>
          <p:cNvPicPr>
            <a:picLocks noChangeAspect="1"/>
          </p:cNvPicPr>
          <p:nvPr userDrawn="1"/>
        </p:nvPicPr>
        <p:blipFill>
          <a:blip r:embed="rId3"/>
          <a:stretch>
            <a:fillRect/>
          </a:stretch>
        </p:blipFill>
        <p:spPr>
          <a:xfrm>
            <a:off x="9782228" y="5245153"/>
            <a:ext cx="2133493" cy="2133493"/>
          </a:xfrm>
          <a:prstGeom prst="rect">
            <a:avLst/>
          </a:prstGeom>
        </p:spPr>
      </p:pic>
    </p:spTree>
    <p:extLst>
      <p:ext uri="{BB962C8B-B14F-4D97-AF65-F5344CB8AC3E}">
        <p14:creationId xmlns:p14="http://schemas.microsoft.com/office/powerpoint/2010/main" val="10008570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A green and white rectangle">
            <a:extLst>
              <a:ext uri="{FF2B5EF4-FFF2-40B4-BE49-F238E27FC236}">
                <a16:creationId xmlns:a16="http://schemas.microsoft.com/office/drawing/2014/main" id="{E674E03F-A415-1038-AD21-DDDE27E0AF8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8C1CC1A-CB1B-9BB9-B6EF-F4C7315D2501}"/>
              </a:ext>
            </a:extLst>
          </p:cNvPr>
          <p:cNvSpPr>
            <a:spLocks noGrp="1"/>
          </p:cNvSpPr>
          <p:nvPr>
            <p:ph type="title"/>
          </p:nvPr>
        </p:nvSpPr>
        <p:spPr>
          <a:xfrm>
            <a:off x="839788" y="187325"/>
            <a:ext cx="3932237" cy="1600200"/>
          </a:xfrm>
        </p:spPr>
        <p:txBody>
          <a:bodyPr anchor="b"/>
          <a:lstStyle>
            <a:lvl1pPr>
              <a:defRPr sz="3200">
                <a:solidFill>
                  <a:schemeClr val="bg1"/>
                </a:solidFill>
              </a:defRPr>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DBA6399-7DAE-B513-825E-88F831B34BCE}"/>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8A3CFCFC-FCBA-B3F7-FAE4-521C94264B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pic>
        <p:nvPicPr>
          <p:cNvPr id="9" name="Picture 8">
            <a:extLst>
              <a:ext uri="{FF2B5EF4-FFF2-40B4-BE49-F238E27FC236}">
                <a16:creationId xmlns:a16="http://schemas.microsoft.com/office/drawing/2014/main" id="{40DC8431-EC86-099C-E915-1D83DBD90DB4}"/>
              </a:ext>
            </a:extLst>
          </p:cNvPr>
          <p:cNvPicPr>
            <a:picLocks noChangeAspect="1"/>
          </p:cNvPicPr>
          <p:nvPr userDrawn="1"/>
        </p:nvPicPr>
        <p:blipFill>
          <a:blip r:embed="rId3"/>
          <a:stretch>
            <a:fillRect/>
          </a:stretch>
        </p:blipFill>
        <p:spPr>
          <a:xfrm>
            <a:off x="9782228" y="5245153"/>
            <a:ext cx="2133493" cy="2133493"/>
          </a:xfrm>
          <a:prstGeom prst="rect">
            <a:avLst/>
          </a:prstGeom>
        </p:spPr>
      </p:pic>
    </p:spTree>
    <p:extLst>
      <p:ext uri="{BB962C8B-B14F-4D97-AF65-F5344CB8AC3E}">
        <p14:creationId xmlns:p14="http://schemas.microsoft.com/office/powerpoint/2010/main" val="861171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7F6DE4D-8492-61EB-3EB5-31D04B6E1B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205F83-0BCB-E08D-24DB-B4F3639947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1548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9E9DE-1339-C0EE-9EE1-8B284D5EF2AD}"/>
              </a:ext>
            </a:extLst>
          </p:cNvPr>
          <p:cNvSpPr>
            <a:spLocks noGrp="1"/>
          </p:cNvSpPr>
          <p:nvPr>
            <p:ph type="ctrTitle"/>
          </p:nvPr>
        </p:nvSpPr>
        <p:spPr/>
        <p:txBody>
          <a:bodyPr>
            <a:normAutofit fontScale="90000"/>
          </a:bodyPr>
          <a:lstStyle/>
          <a:p>
            <a:r>
              <a:rPr lang="en-US" dirty="0"/>
              <a:t>Northland Association of Pharmacy Technicians (NAPT)</a:t>
            </a:r>
            <a:br>
              <a:rPr lang="en-US" dirty="0"/>
            </a:br>
            <a:r>
              <a:rPr lang="en-US" dirty="0"/>
              <a:t>Annual Report</a:t>
            </a:r>
          </a:p>
        </p:txBody>
      </p:sp>
      <p:sp>
        <p:nvSpPr>
          <p:cNvPr id="3" name="Subtitle 2">
            <a:extLst>
              <a:ext uri="{FF2B5EF4-FFF2-40B4-BE49-F238E27FC236}">
                <a16:creationId xmlns:a16="http://schemas.microsoft.com/office/drawing/2014/main" id="{539C0FB5-F4D7-8924-9452-A85151C7BBC1}"/>
              </a:ext>
            </a:extLst>
          </p:cNvPr>
          <p:cNvSpPr>
            <a:spLocks noGrp="1"/>
          </p:cNvSpPr>
          <p:nvPr>
            <p:ph type="subTitle" idx="1"/>
          </p:nvPr>
        </p:nvSpPr>
        <p:spPr/>
        <p:txBody>
          <a:bodyPr/>
          <a:lstStyle/>
          <a:p>
            <a:r>
              <a:rPr lang="en-US" dirty="0"/>
              <a:t>Submitted: April 2024</a:t>
            </a:r>
          </a:p>
        </p:txBody>
      </p:sp>
    </p:spTree>
    <p:extLst>
      <p:ext uri="{BB962C8B-B14F-4D97-AF65-F5344CB8AC3E}">
        <p14:creationId xmlns:p14="http://schemas.microsoft.com/office/powerpoint/2010/main" val="2465673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81E6D-714C-45D3-9B55-22E824C6C6DE}"/>
              </a:ext>
            </a:extLst>
          </p:cNvPr>
          <p:cNvSpPr>
            <a:spLocks noGrp="1"/>
          </p:cNvSpPr>
          <p:nvPr>
            <p:ph type="title"/>
          </p:nvPr>
        </p:nvSpPr>
        <p:spPr/>
        <p:txBody>
          <a:bodyPr/>
          <a:lstStyle/>
          <a:p>
            <a:r>
              <a:rPr lang="en-US" dirty="0"/>
              <a:t>2023-2024 Annual Report</a:t>
            </a:r>
          </a:p>
        </p:txBody>
      </p:sp>
      <p:sp>
        <p:nvSpPr>
          <p:cNvPr id="3" name="Content Placeholder 2">
            <a:extLst>
              <a:ext uri="{FF2B5EF4-FFF2-40B4-BE49-F238E27FC236}">
                <a16:creationId xmlns:a16="http://schemas.microsoft.com/office/drawing/2014/main" id="{650EBA9D-6A79-3804-95CE-59FC2159C57A}"/>
              </a:ext>
            </a:extLst>
          </p:cNvPr>
          <p:cNvSpPr>
            <a:spLocks noGrp="1"/>
          </p:cNvSpPr>
          <p:nvPr>
            <p:ph idx="1"/>
          </p:nvPr>
        </p:nvSpPr>
        <p:spPr/>
        <p:txBody>
          <a:bodyPr/>
          <a:lstStyle/>
          <a:p>
            <a:r>
              <a:rPr lang="en-US" dirty="0"/>
              <a:t>Annually, NAPT gives recognition to pharmacy technicians by awarding the Distinguished Young Pharmacy Technician, Diamond, Friend of NAPT, and Pharmacy Technician of the Year awards. We had another successful year with the receipt of nominations for many well-deserving pharmacy technicians. The awards will be presented during this convention.</a:t>
            </a:r>
          </a:p>
        </p:txBody>
      </p:sp>
    </p:spTree>
    <p:extLst>
      <p:ext uri="{BB962C8B-B14F-4D97-AF65-F5344CB8AC3E}">
        <p14:creationId xmlns:p14="http://schemas.microsoft.com/office/powerpoint/2010/main" val="2196677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A3163-F56C-C721-8564-552087968C7B}"/>
              </a:ext>
            </a:extLst>
          </p:cNvPr>
          <p:cNvSpPr>
            <a:spLocks noGrp="1"/>
          </p:cNvSpPr>
          <p:nvPr>
            <p:ph type="title"/>
          </p:nvPr>
        </p:nvSpPr>
        <p:spPr/>
        <p:txBody>
          <a:bodyPr/>
          <a:lstStyle/>
          <a:p>
            <a:r>
              <a:rPr lang="en-US" dirty="0"/>
              <a:t>Thank you!</a:t>
            </a:r>
          </a:p>
        </p:txBody>
      </p:sp>
      <p:sp>
        <p:nvSpPr>
          <p:cNvPr id="3" name="Text Placeholder 2">
            <a:extLst>
              <a:ext uri="{FF2B5EF4-FFF2-40B4-BE49-F238E27FC236}">
                <a16:creationId xmlns:a16="http://schemas.microsoft.com/office/drawing/2014/main" id="{42A8C0DA-4C6F-B07D-79C9-15870370D201}"/>
              </a:ext>
            </a:extLst>
          </p:cNvPr>
          <p:cNvSpPr>
            <a:spLocks noGrp="1"/>
          </p:cNvSpPr>
          <p:nvPr>
            <p:ph type="body" idx="1"/>
          </p:nvPr>
        </p:nvSpPr>
        <p:spPr/>
        <p:txBody>
          <a:bodyPr/>
          <a:lstStyle/>
          <a:p>
            <a:r>
              <a:rPr lang="en-US" dirty="0"/>
              <a:t>Josie Quick, interim Chairperson and current President of NAPT</a:t>
            </a:r>
          </a:p>
        </p:txBody>
      </p:sp>
    </p:spTree>
    <p:extLst>
      <p:ext uri="{BB962C8B-B14F-4D97-AF65-F5344CB8AC3E}">
        <p14:creationId xmlns:p14="http://schemas.microsoft.com/office/powerpoint/2010/main" val="1098213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35B75-6CA6-366F-46CC-05A7A681471E}"/>
              </a:ext>
            </a:extLst>
          </p:cNvPr>
          <p:cNvSpPr>
            <a:spLocks noGrp="1"/>
          </p:cNvSpPr>
          <p:nvPr>
            <p:ph type="title"/>
          </p:nvPr>
        </p:nvSpPr>
        <p:spPr/>
        <p:txBody>
          <a:bodyPr/>
          <a:lstStyle/>
          <a:p>
            <a:r>
              <a:rPr lang="en-US" dirty="0"/>
              <a:t>2023-2024 Annual Report</a:t>
            </a:r>
          </a:p>
        </p:txBody>
      </p:sp>
      <p:sp>
        <p:nvSpPr>
          <p:cNvPr id="3" name="Content Placeholder 2">
            <a:extLst>
              <a:ext uri="{FF2B5EF4-FFF2-40B4-BE49-F238E27FC236}">
                <a16:creationId xmlns:a16="http://schemas.microsoft.com/office/drawing/2014/main" id="{5FD32697-72D8-5E46-83C8-C652BB57AFE7}"/>
              </a:ext>
            </a:extLst>
          </p:cNvPr>
          <p:cNvSpPr>
            <a:spLocks noGrp="1"/>
          </p:cNvSpPr>
          <p:nvPr>
            <p:ph idx="1"/>
          </p:nvPr>
        </p:nvSpPr>
        <p:spPr/>
        <p:txBody>
          <a:bodyPr/>
          <a:lstStyle/>
          <a:p>
            <a:r>
              <a:rPr lang="en-US" dirty="0"/>
              <a:t>Greetings from the Northland Association of Pharmacy Technicians (NAPT) Executive Board and General Membership</a:t>
            </a:r>
          </a:p>
          <a:p>
            <a:r>
              <a:rPr lang="en-US" dirty="0"/>
              <a:t>To summarize the mission statement, NAPT’s goal is to provide leadership, continuing education, and collaboration among pharmacy technicians. We aim to meet the expectations of those individuals and recognize pharmacy technicians as an important part of the patient care team.</a:t>
            </a:r>
          </a:p>
          <a:p>
            <a:r>
              <a:rPr lang="en-US" dirty="0"/>
              <a:t>As the interim Chairperson of NAPT, it is my pleasure to provide you with an update of NAPT activities for the 2023-2024 term. This is a high-level review of events within NAPT for this past year.</a:t>
            </a:r>
          </a:p>
          <a:p>
            <a:endParaRPr lang="en-US" dirty="0"/>
          </a:p>
        </p:txBody>
      </p:sp>
    </p:spTree>
    <p:extLst>
      <p:ext uri="{BB962C8B-B14F-4D97-AF65-F5344CB8AC3E}">
        <p14:creationId xmlns:p14="http://schemas.microsoft.com/office/powerpoint/2010/main" val="58967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81E6D-714C-45D3-9B55-22E824C6C6DE}"/>
              </a:ext>
            </a:extLst>
          </p:cNvPr>
          <p:cNvSpPr>
            <a:spLocks noGrp="1"/>
          </p:cNvSpPr>
          <p:nvPr>
            <p:ph type="title"/>
          </p:nvPr>
        </p:nvSpPr>
        <p:spPr/>
        <p:txBody>
          <a:bodyPr/>
          <a:lstStyle/>
          <a:p>
            <a:r>
              <a:rPr lang="en-US" dirty="0"/>
              <a:t>2023-2024 Annual Report</a:t>
            </a:r>
          </a:p>
        </p:txBody>
      </p:sp>
      <p:sp>
        <p:nvSpPr>
          <p:cNvPr id="3" name="Content Placeholder 2">
            <a:extLst>
              <a:ext uri="{FF2B5EF4-FFF2-40B4-BE49-F238E27FC236}">
                <a16:creationId xmlns:a16="http://schemas.microsoft.com/office/drawing/2014/main" id="{650EBA9D-6A79-3804-95CE-59FC2159C57A}"/>
              </a:ext>
            </a:extLst>
          </p:cNvPr>
          <p:cNvSpPr>
            <a:spLocks noGrp="1"/>
          </p:cNvSpPr>
          <p:nvPr>
            <p:ph idx="1"/>
          </p:nvPr>
        </p:nvSpPr>
        <p:spPr/>
        <p:txBody>
          <a:bodyPr/>
          <a:lstStyle/>
          <a:p>
            <a:r>
              <a:rPr lang="en-US" dirty="0"/>
              <a:t>The NAPT Executive Board has transitioned to email communication with members and also has created an email address specific to NAPT and also a Zoom account.  </a:t>
            </a:r>
          </a:p>
          <a:p>
            <a:r>
              <a:rPr lang="en-US" dirty="0"/>
              <a:t>The Zoom account has been utilized for status call meetings and subcommittee meetings with the hope of being able to utilize for the General Membership meeting at our Fall Conference in September to assist in reaching a wider membership base.</a:t>
            </a:r>
          </a:p>
          <a:p>
            <a:pPr marL="0" indent="0">
              <a:buNone/>
            </a:pPr>
            <a:endParaRPr lang="en-US" dirty="0"/>
          </a:p>
        </p:txBody>
      </p:sp>
    </p:spTree>
    <p:extLst>
      <p:ext uri="{BB962C8B-B14F-4D97-AF65-F5344CB8AC3E}">
        <p14:creationId xmlns:p14="http://schemas.microsoft.com/office/powerpoint/2010/main" val="363613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4E6D3-9813-CDE2-2467-1F0B7A407283}"/>
              </a:ext>
            </a:extLst>
          </p:cNvPr>
          <p:cNvSpPr>
            <a:spLocks noGrp="1"/>
          </p:cNvSpPr>
          <p:nvPr>
            <p:ph type="title"/>
          </p:nvPr>
        </p:nvSpPr>
        <p:spPr/>
        <p:txBody>
          <a:bodyPr/>
          <a:lstStyle/>
          <a:p>
            <a:r>
              <a:rPr lang="en-US" dirty="0"/>
              <a:t>2023-2024 Annual Report</a:t>
            </a:r>
          </a:p>
        </p:txBody>
      </p:sp>
      <p:sp>
        <p:nvSpPr>
          <p:cNvPr id="3" name="Content Placeholder 2">
            <a:extLst>
              <a:ext uri="{FF2B5EF4-FFF2-40B4-BE49-F238E27FC236}">
                <a16:creationId xmlns:a16="http://schemas.microsoft.com/office/drawing/2014/main" id="{05E23987-C39C-DEA7-C573-44E10878D1C4}"/>
              </a:ext>
            </a:extLst>
          </p:cNvPr>
          <p:cNvSpPr>
            <a:spLocks noGrp="1"/>
          </p:cNvSpPr>
          <p:nvPr>
            <p:ph idx="1"/>
          </p:nvPr>
        </p:nvSpPr>
        <p:spPr/>
        <p:txBody>
          <a:bodyPr>
            <a:normAutofit fontScale="92500" lnSpcReduction="10000"/>
          </a:bodyPr>
          <a:lstStyle/>
          <a:p>
            <a:r>
              <a:rPr lang="en-US" dirty="0"/>
              <a:t>A Tech Check Tech Presentation at ND Pharmacy Convention in 2023 was given in 3 parts by Diane Halvorson, Tanya from Thrifty White discussed how Thrifty White utilizes the pilot project participation, and Donna </a:t>
            </a:r>
            <a:r>
              <a:rPr lang="en-US" dirty="0" err="1"/>
              <a:t>Beier</a:t>
            </a:r>
            <a:r>
              <a:rPr lang="en-US" dirty="0"/>
              <a:t> from Three Affiliated Tribes and the impact it has had on the </a:t>
            </a:r>
            <a:r>
              <a:rPr lang="en-US" dirty="0" err="1"/>
              <a:t>telepharmacy</a:t>
            </a:r>
            <a:r>
              <a:rPr lang="en-US" dirty="0"/>
              <a:t>.</a:t>
            </a:r>
          </a:p>
          <a:p>
            <a:r>
              <a:rPr lang="en-US" dirty="0"/>
              <a:t>The NAPT Executive Board continued their path to promote the profession by presenting the 2022 Pharmacy Technician Survey results during the 2023 NABP Poster presentation session in Nashville, Tennessee. The committee comprised of Brenda Nitschke, Amanda (Mandy) Chase, and Diane Halvorson had prepared a poster titled, “2022 North Dakota Pharmacy Technician Survey Results Provide Framework for Developing a New Mindset” which was presented by Brenda Nitschke and Mandy (Amanda) Chase.</a:t>
            </a:r>
          </a:p>
          <a:p>
            <a:endParaRPr lang="en-US" dirty="0"/>
          </a:p>
        </p:txBody>
      </p:sp>
    </p:spTree>
    <p:extLst>
      <p:ext uri="{BB962C8B-B14F-4D97-AF65-F5344CB8AC3E}">
        <p14:creationId xmlns:p14="http://schemas.microsoft.com/office/powerpoint/2010/main" val="1061953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81E6D-714C-45D3-9B55-22E824C6C6DE}"/>
              </a:ext>
            </a:extLst>
          </p:cNvPr>
          <p:cNvSpPr>
            <a:spLocks noGrp="1"/>
          </p:cNvSpPr>
          <p:nvPr>
            <p:ph type="title"/>
          </p:nvPr>
        </p:nvSpPr>
        <p:spPr/>
        <p:txBody>
          <a:bodyPr/>
          <a:lstStyle/>
          <a:p>
            <a:r>
              <a:rPr lang="en-US" dirty="0"/>
              <a:t>2023-2024 Annual Report</a:t>
            </a:r>
          </a:p>
        </p:txBody>
      </p:sp>
      <p:sp>
        <p:nvSpPr>
          <p:cNvPr id="3" name="Content Placeholder 2">
            <a:extLst>
              <a:ext uri="{FF2B5EF4-FFF2-40B4-BE49-F238E27FC236}">
                <a16:creationId xmlns:a16="http://schemas.microsoft.com/office/drawing/2014/main" id="{650EBA9D-6A79-3804-95CE-59FC2159C57A}"/>
              </a:ext>
            </a:extLst>
          </p:cNvPr>
          <p:cNvSpPr>
            <a:spLocks noGrp="1"/>
          </p:cNvSpPr>
          <p:nvPr>
            <p:ph idx="1"/>
          </p:nvPr>
        </p:nvSpPr>
        <p:spPr/>
        <p:txBody>
          <a:bodyPr>
            <a:normAutofit/>
          </a:bodyPr>
          <a:lstStyle/>
          <a:p>
            <a:r>
              <a:rPr lang="en-US" dirty="0"/>
              <a:t>A Pharmacy Technician in Training survey was compiled by the NAPT Executive Board and was sent to all ND pharmacist-in-charge and/or pharmacy owners to help identify the need for pharmacy technician in training education in North Dakota. </a:t>
            </a:r>
          </a:p>
          <a:p>
            <a:r>
              <a:rPr lang="en-US" dirty="0"/>
              <a:t>It was reported that the survey was sent to 261 people who are managers and or owners and of those 60 locations responded with their thoughts and input.  Diane put the results into article form and presented it to the NDBOP in May. </a:t>
            </a:r>
          </a:p>
          <a:p>
            <a:endParaRPr lang="en-US" dirty="0"/>
          </a:p>
        </p:txBody>
      </p:sp>
    </p:spTree>
    <p:extLst>
      <p:ext uri="{BB962C8B-B14F-4D97-AF65-F5344CB8AC3E}">
        <p14:creationId xmlns:p14="http://schemas.microsoft.com/office/powerpoint/2010/main" val="2435091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81E6D-714C-45D3-9B55-22E824C6C6DE}"/>
              </a:ext>
            </a:extLst>
          </p:cNvPr>
          <p:cNvSpPr>
            <a:spLocks noGrp="1"/>
          </p:cNvSpPr>
          <p:nvPr>
            <p:ph type="title"/>
          </p:nvPr>
        </p:nvSpPr>
        <p:spPr/>
        <p:txBody>
          <a:bodyPr/>
          <a:lstStyle/>
          <a:p>
            <a:r>
              <a:rPr lang="en-US" dirty="0"/>
              <a:t>2023-2024 Annual Report</a:t>
            </a:r>
          </a:p>
        </p:txBody>
      </p:sp>
      <p:sp>
        <p:nvSpPr>
          <p:cNvPr id="3" name="Content Placeholder 2">
            <a:extLst>
              <a:ext uri="{FF2B5EF4-FFF2-40B4-BE49-F238E27FC236}">
                <a16:creationId xmlns:a16="http://schemas.microsoft.com/office/drawing/2014/main" id="{650EBA9D-6A79-3804-95CE-59FC2159C57A}"/>
              </a:ext>
            </a:extLst>
          </p:cNvPr>
          <p:cNvSpPr>
            <a:spLocks noGrp="1"/>
          </p:cNvSpPr>
          <p:nvPr>
            <p:ph idx="1"/>
          </p:nvPr>
        </p:nvSpPr>
        <p:spPr/>
        <p:txBody>
          <a:bodyPr>
            <a:normAutofit fontScale="92500" lnSpcReduction="20000"/>
          </a:bodyPr>
          <a:lstStyle/>
          <a:p>
            <a:r>
              <a:rPr lang="en-US" dirty="0"/>
              <a:t>The NAPT Annual Fall Conference was held in Fargo, North Dakota, at the Holiday Inn on September 22</a:t>
            </a:r>
            <a:r>
              <a:rPr lang="en-US" baseline="30000" dirty="0"/>
              <a:t>nd</a:t>
            </a:r>
            <a:r>
              <a:rPr lang="en-US" dirty="0"/>
              <a:t> and 23</a:t>
            </a:r>
            <a:r>
              <a:rPr lang="en-US" baseline="30000" dirty="0"/>
              <a:t>rd</a:t>
            </a:r>
            <a:r>
              <a:rPr lang="en-US" dirty="0"/>
              <a:t>, 2024. With a total attendance of 80 participants, the NAPT Fall Conference Planning Committee and the NAPT Executive Board thought the turnout was great. The theme for the conference was, “30 years in the making and we have only just begun.” The event offered a total of 10 CE and provided pharmacy technicians the ability to gather, learn, and network with fellow pharmacy technicians and professionals.</a:t>
            </a:r>
          </a:p>
          <a:p>
            <a:r>
              <a:rPr lang="en-US" dirty="0"/>
              <a:t>Once again during the NAPT Annual Fall Conference, NAPT hosted the Basket Extraordinaire, with all proceeds from this event going to the NAPT Scholarship Fund to provide scholarships to our pharmacy technicians of tomorrow. At the close of the event, proceeds totaled $2,150. At the conclusion of the event, another donation was received, which brought our total to $2,300.</a:t>
            </a:r>
          </a:p>
          <a:p>
            <a:endParaRPr lang="en-US" dirty="0"/>
          </a:p>
        </p:txBody>
      </p:sp>
    </p:spTree>
    <p:extLst>
      <p:ext uri="{BB962C8B-B14F-4D97-AF65-F5344CB8AC3E}">
        <p14:creationId xmlns:p14="http://schemas.microsoft.com/office/powerpoint/2010/main" val="1231146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81E6D-714C-45D3-9B55-22E824C6C6DE}"/>
              </a:ext>
            </a:extLst>
          </p:cNvPr>
          <p:cNvSpPr>
            <a:spLocks noGrp="1"/>
          </p:cNvSpPr>
          <p:nvPr>
            <p:ph type="title"/>
          </p:nvPr>
        </p:nvSpPr>
        <p:spPr/>
        <p:txBody>
          <a:bodyPr/>
          <a:lstStyle/>
          <a:p>
            <a:r>
              <a:rPr lang="en-US" dirty="0"/>
              <a:t>2023-2024 Annual Report</a:t>
            </a:r>
          </a:p>
        </p:txBody>
      </p:sp>
      <p:sp>
        <p:nvSpPr>
          <p:cNvPr id="3" name="Content Placeholder 2">
            <a:extLst>
              <a:ext uri="{FF2B5EF4-FFF2-40B4-BE49-F238E27FC236}">
                <a16:creationId xmlns:a16="http://schemas.microsoft.com/office/drawing/2014/main" id="{650EBA9D-6A79-3804-95CE-59FC2159C57A}"/>
              </a:ext>
            </a:extLst>
          </p:cNvPr>
          <p:cNvSpPr>
            <a:spLocks noGrp="1"/>
          </p:cNvSpPr>
          <p:nvPr>
            <p:ph idx="1"/>
          </p:nvPr>
        </p:nvSpPr>
        <p:spPr/>
        <p:txBody>
          <a:bodyPr/>
          <a:lstStyle/>
          <a:p>
            <a:r>
              <a:rPr lang="en-US" dirty="0"/>
              <a:t>Created a subcommittee of four members  to focus on expanded and advanced roles for pharmacy technicians.  Members of the subcommittee created and conducted a survey of ND pharmacy technicians to gauge what they think are differences and also the roles specific to expanded or advanced technicians.  Members of the subcommittee are also working on a series of 5 articles specific to pharmacy technicians and the roles we have in pharmacy.</a:t>
            </a:r>
          </a:p>
        </p:txBody>
      </p:sp>
    </p:spTree>
    <p:extLst>
      <p:ext uri="{BB962C8B-B14F-4D97-AF65-F5344CB8AC3E}">
        <p14:creationId xmlns:p14="http://schemas.microsoft.com/office/powerpoint/2010/main" val="2149261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81E6D-714C-45D3-9B55-22E824C6C6DE}"/>
              </a:ext>
            </a:extLst>
          </p:cNvPr>
          <p:cNvSpPr>
            <a:spLocks noGrp="1"/>
          </p:cNvSpPr>
          <p:nvPr>
            <p:ph type="title"/>
          </p:nvPr>
        </p:nvSpPr>
        <p:spPr/>
        <p:txBody>
          <a:bodyPr/>
          <a:lstStyle/>
          <a:p>
            <a:r>
              <a:rPr lang="en-US" dirty="0"/>
              <a:t>2023-2024 Annual Report</a:t>
            </a:r>
          </a:p>
        </p:txBody>
      </p:sp>
      <p:sp>
        <p:nvSpPr>
          <p:cNvPr id="3" name="Content Placeholder 2">
            <a:extLst>
              <a:ext uri="{FF2B5EF4-FFF2-40B4-BE49-F238E27FC236}">
                <a16:creationId xmlns:a16="http://schemas.microsoft.com/office/drawing/2014/main" id="{650EBA9D-6A79-3804-95CE-59FC2159C57A}"/>
              </a:ext>
            </a:extLst>
          </p:cNvPr>
          <p:cNvSpPr>
            <a:spLocks noGrp="1"/>
          </p:cNvSpPr>
          <p:nvPr>
            <p:ph idx="1"/>
          </p:nvPr>
        </p:nvSpPr>
        <p:spPr/>
        <p:txBody>
          <a:bodyPr>
            <a:normAutofit fontScale="85000" lnSpcReduction="10000"/>
          </a:bodyPr>
          <a:lstStyle/>
          <a:p>
            <a:r>
              <a:rPr lang="en-US" dirty="0"/>
              <a:t>An important interest NAPT continues to promote is visits with students from NDSCS by NAPT Executive Board members. In March 2023, NAPT Executive Board members interacted with students at these institutions to discuss the purpose of NAPT, requirements after completion of their program, and how to become involved in NAPT.  Plans are for the next visit to be in February 2025 to more align with curriculum. </a:t>
            </a:r>
          </a:p>
          <a:p>
            <a:r>
              <a:rPr lang="en-US" dirty="0"/>
              <a:t>The NAPT scholarship fund provides awards to individuals enrolled in a pharmacy technician program and who are North Dakota residents and/or a registered North Dakota Technician-in-Training. Applications are accepted annually in January and recipients who qualify for the scholarship can receive scholarship funds. This year we are excited to congratulate Kaitlyn </a:t>
            </a:r>
            <a:r>
              <a:rPr lang="en-US" dirty="0" err="1"/>
              <a:t>Hubrig</a:t>
            </a:r>
            <a:r>
              <a:rPr lang="en-US" dirty="0"/>
              <a:t>, Kadence </a:t>
            </a:r>
            <a:r>
              <a:rPr lang="en-US" dirty="0" err="1"/>
              <a:t>Wiedmeier</a:t>
            </a:r>
            <a:r>
              <a:rPr lang="en-US" dirty="0"/>
              <a:t>, McKenzie Peters, and Madison Thompson and have awarded each with a $300 scholarship. All receiving students are currently enrolled in the pharmacy technician program at North Dakota State College of Science.</a:t>
            </a:r>
          </a:p>
          <a:p>
            <a:endParaRPr lang="en-US" dirty="0"/>
          </a:p>
        </p:txBody>
      </p:sp>
    </p:spTree>
    <p:extLst>
      <p:ext uri="{BB962C8B-B14F-4D97-AF65-F5344CB8AC3E}">
        <p14:creationId xmlns:p14="http://schemas.microsoft.com/office/powerpoint/2010/main" val="1020342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81E6D-714C-45D3-9B55-22E824C6C6DE}"/>
              </a:ext>
            </a:extLst>
          </p:cNvPr>
          <p:cNvSpPr>
            <a:spLocks noGrp="1"/>
          </p:cNvSpPr>
          <p:nvPr>
            <p:ph type="title"/>
          </p:nvPr>
        </p:nvSpPr>
        <p:spPr/>
        <p:txBody>
          <a:bodyPr/>
          <a:lstStyle/>
          <a:p>
            <a:r>
              <a:rPr lang="en-US" dirty="0"/>
              <a:t>2023-2024 Annual Report</a:t>
            </a:r>
          </a:p>
        </p:txBody>
      </p:sp>
      <p:sp>
        <p:nvSpPr>
          <p:cNvPr id="3" name="Content Placeholder 2">
            <a:extLst>
              <a:ext uri="{FF2B5EF4-FFF2-40B4-BE49-F238E27FC236}">
                <a16:creationId xmlns:a16="http://schemas.microsoft.com/office/drawing/2014/main" id="{650EBA9D-6A79-3804-95CE-59FC2159C57A}"/>
              </a:ext>
            </a:extLst>
          </p:cNvPr>
          <p:cNvSpPr>
            <a:spLocks noGrp="1"/>
          </p:cNvSpPr>
          <p:nvPr>
            <p:ph idx="1"/>
          </p:nvPr>
        </p:nvSpPr>
        <p:spPr/>
        <p:txBody>
          <a:bodyPr/>
          <a:lstStyle/>
          <a:p>
            <a:r>
              <a:rPr lang="en-US" dirty="0"/>
              <a:t>NAPT members are excited to be taking part in the round-table discussions with the topics:</a:t>
            </a:r>
          </a:p>
          <a:p>
            <a:pPr lvl="1"/>
            <a:r>
              <a:rPr lang="en-US" dirty="0"/>
              <a:t> Advanced Roles for Pharmacy Technicians (Josie Quick and Brenda Nitschke) </a:t>
            </a:r>
          </a:p>
          <a:p>
            <a:pPr lvl="1"/>
            <a:endParaRPr lang="en-US" dirty="0"/>
          </a:p>
          <a:p>
            <a:pPr lvl="1"/>
            <a:r>
              <a:rPr lang="en-US" dirty="0"/>
              <a:t>How can Tech Check Tech evolve your pharmacy? (Diane Halvorson and Amanda (Mandy) Chase</a:t>
            </a:r>
          </a:p>
          <a:p>
            <a:endParaRPr lang="en-US" dirty="0"/>
          </a:p>
        </p:txBody>
      </p:sp>
    </p:spTree>
    <p:extLst>
      <p:ext uri="{BB962C8B-B14F-4D97-AF65-F5344CB8AC3E}">
        <p14:creationId xmlns:p14="http://schemas.microsoft.com/office/powerpoint/2010/main" val="12036580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2" id="{09403D20-D655-413A-997B-A22C776DE677}" vid="{B2AB4458-5C79-4752-A186-C2FEC9E2E61F}"/>
    </a:ext>
  </a:extLst>
</a:theme>
</file>

<file path=docProps/app.xml><?xml version="1.0" encoding="utf-8"?>
<Properties xmlns="http://schemas.openxmlformats.org/officeDocument/2006/extended-properties" xmlns:vt="http://schemas.openxmlformats.org/officeDocument/2006/docPropsVTypes">
  <Template>TEMPLATE 2</Template>
  <TotalTime>7286</TotalTime>
  <Words>950</Words>
  <Application>Microsoft Office PowerPoint</Application>
  <PresentationFormat>Widescreen</PresentationFormat>
  <Paragraphs>32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Northland Association of Pharmacy Technicians (NAPT) Annual Report</vt:lpstr>
      <vt:lpstr>2023-2024 Annual Report</vt:lpstr>
      <vt:lpstr>2023-2024 Annual Report</vt:lpstr>
      <vt:lpstr>2023-2024 Annual Report</vt:lpstr>
      <vt:lpstr>2023-2024 Annual Report</vt:lpstr>
      <vt:lpstr>2023-2024 Annual Report</vt:lpstr>
      <vt:lpstr>2023-2024 Annual Report</vt:lpstr>
      <vt:lpstr>2023-2024 Annual Report</vt:lpstr>
      <vt:lpstr>2023-2024 Annual Report</vt:lpstr>
      <vt:lpstr>2023-2024 Annual Report</vt:lpstr>
      <vt:lpstr>Thank you!</vt:lpstr>
    </vt:vector>
  </TitlesOfParts>
  <Company>Sanford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Northland Association of Pharmacy Technicians (NAPT) Annual Report</dc:title>
  <dc:creator>Quick,Josie</dc:creator>
  <cp:lastModifiedBy>Jesse Johnson</cp:lastModifiedBy>
  <cp:revision>15</cp:revision>
  <dcterms:created xsi:type="dcterms:W3CDTF">2024-04-05T13:27:41Z</dcterms:created>
  <dcterms:modified xsi:type="dcterms:W3CDTF">2024-04-19T20:12:57Z</dcterms:modified>
</cp:coreProperties>
</file>