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7"/>
  </p:notesMasterIdLst>
  <p:sldIdLst>
    <p:sldId id="256" r:id="rId5"/>
    <p:sldId id="261" r:id="rId6"/>
    <p:sldId id="277" r:id="rId7"/>
    <p:sldId id="280" r:id="rId8"/>
    <p:sldId id="283" r:id="rId9"/>
    <p:sldId id="265" r:id="rId10"/>
    <p:sldId id="296" r:id="rId11"/>
    <p:sldId id="295" r:id="rId12"/>
    <p:sldId id="310" r:id="rId13"/>
    <p:sldId id="311" r:id="rId14"/>
    <p:sldId id="303" r:id="rId15"/>
    <p:sldId id="317" r:id="rId16"/>
    <p:sldId id="300" r:id="rId17"/>
    <p:sldId id="258" r:id="rId18"/>
    <p:sldId id="308" r:id="rId19"/>
    <p:sldId id="309" r:id="rId20"/>
    <p:sldId id="320" r:id="rId21"/>
    <p:sldId id="284" r:id="rId22"/>
    <p:sldId id="279" r:id="rId23"/>
    <p:sldId id="286" r:id="rId24"/>
    <p:sldId id="287" r:id="rId25"/>
    <p:sldId id="288" r:id="rId26"/>
    <p:sldId id="290" r:id="rId27"/>
    <p:sldId id="289" r:id="rId28"/>
    <p:sldId id="292" r:id="rId29"/>
    <p:sldId id="321" r:id="rId30"/>
    <p:sldId id="271" r:id="rId31"/>
    <p:sldId id="314" r:id="rId32"/>
    <p:sldId id="315" r:id="rId33"/>
    <p:sldId id="316" r:id="rId34"/>
    <p:sldId id="304" r:id="rId35"/>
    <p:sldId id="306" r:id="rId36"/>
  </p:sldIdLst>
  <p:sldSz cx="18288000" cy="10287000"/>
  <p:notesSz cx="6858000" cy="9144000"/>
  <p:embeddedFontLst>
    <p:embeddedFont>
      <p:font typeface="Calibri" panose="020F0502020204030204" pitchFamily="34" charset="0"/>
      <p:regular r:id="rId38"/>
      <p:bold r:id="rId39"/>
      <p:italic r:id="rId40"/>
      <p:boldItalic r:id="rId41"/>
    </p:embeddedFont>
    <p:embeddedFont>
      <p:font typeface="Clear Sans Regular" panose="020B0604020202020204" charset="0"/>
      <p:regular r:id="rId42"/>
    </p:embeddedFont>
    <p:embeddedFont>
      <p:font typeface="Clear Sans Regular Bold" panose="020B0604020202020204" charset="0"/>
      <p:regular r:id="rId43"/>
    </p:embeddedFont>
    <p:embeddedFont>
      <p:font typeface="Hammersmith One" panose="02010703030501060504" pitchFamily="2"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334D3753-DF2B-4655-86BF-0976F58E8798}">
          <p14:sldIdLst>
            <p14:sldId id="256"/>
            <p14:sldId id="261"/>
            <p14:sldId id="277"/>
            <p14:sldId id="280"/>
            <p14:sldId id="283"/>
            <p14:sldId id="265"/>
            <p14:sldId id="296"/>
            <p14:sldId id="295"/>
            <p14:sldId id="310"/>
            <p14:sldId id="311"/>
            <p14:sldId id="303"/>
            <p14:sldId id="317"/>
            <p14:sldId id="300"/>
            <p14:sldId id="258"/>
            <p14:sldId id="308"/>
            <p14:sldId id="309"/>
            <p14:sldId id="320"/>
            <p14:sldId id="284"/>
            <p14:sldId id="279"/>
            <p14:sldId id="286"/>
            <p14:sldId id="287"/>
            <p14:sldId id="288"/>
            <p14:sldId id="290"/>
            <p14:sldId id="289"/>
            <p14:sldId id="292"/>
            <p14:sldId id="321"/>
            <p14:sldId id="271"/>
            <p14:sldId id="314"/>
            <p14:sldId id="315"/>
            <p14:sldId id="316"/>
            <p14:sldId id="304"/>
            <p14:sldId id="306"/>
          </p14:sldIdLst>
        </p14:section>
        <p14:section name="Templates" id="{878855A5-E0FD-4764-9067-564BC2279DD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B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1F2289-C2C8-4D43-A83F-1F6D49908194}" v="1" dt="2023-03-28T22:18:43.0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4" d="100"/>
          <a:sy n="34" d="100"/>
        </p:scale>
        <p:origin x="931"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DDC50-B980-4AC1-92BA-150CB1DFD7CD}" type="datetimeFigureOut">
              <a:rPr lang="en-US" smtClean="0"/>
              <a:t>4/20/2023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3905A-863C-45EB-B71F-FB04E5CDF965}" type="slidenum">
              <a:rPr lang="en-US" smtClean="0"/>
              <a:t>‹#›</a:t>
            </a:fld>
            <a:endParaRPr lang="en-US"/>
          </a:p>
        </p:txBody>
      </p:sp>
    </p:spTree>
    <p:extLst>
      <p:ext uri="{BB962C8B-B14F-4D97-AF65-F5344CB8AC3E}">
        <p14:creationId xmlns:p14="http://schemas.microsoft.com/office/powerpoint/2010/main" val="3204447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ature.com/articles/d41586-022-03677-6#ref-CR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How are you?</a:t>
            </a:r>
          </a:p>
          <a:p>
            <a:pPr marL="228600" indent="-228600">
              <a:buAutoNum type="arabicPeriod"/>
            </a:pPr>
            <a:r>
              <a:rPr lang="en-US"/>
              <a:t>How are things at NDSU going?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Have you been enjoying convention?</a:t>
            </a:r>
          </a:p>
          <a:p>
            <a:pPr marL="228600" indent="-228600">
              <a:buAutoNum type="arabicPeriod"/>
            </a:pPr>
            <a:r>
              <a:rPr lang="en-US"/>
              <a:t>Remind me again what ages are your kids?</a:t>
            </a:r>
          </a:p>
          <a:p>
            <a:pPr marL="228600" indent="-228600">
              <a:buAutoNum type="arabicPeriod"/>
            </a:pPr>
            <a:r>
              <a:rPr lang="en-US"/>
              <a:t>Who’s watching your kids this weekend?</a:t>
            </a:r>
          </a:p>
          <a:p>
            <a:pPr marL="228600" indent="-228600">
              <a:buAutoNum type="arabicPeriod"/>
            </a:pPr>
            <a:r>
              <a:rPr lang="en-US"/>
              <a:t>How does your wife handle being home with all 3 kids at once when you’re gone?  Does she have other people come to help her?</a:t>
            </a:r>
          </a:p>
          <a:p>
            <a:pPr marL="228600" indent="-228600">
              <a:buAutoNum type="arabicPeriod"/>
            </a:pPr>
            <a:r>
              <a:rPr lang="en-US"/>
              <a:t>Is it hard for your to leave your kids for the weekend?</a:t>
            </a:r>
          </a:p>
          <a:p>
            <a:pPr marL="228600" indent="-228600">
              <a:buAutoNum type="arabicPeriod"/>
            </a:pPr>
            <a:r>
              <a:rPr lang="en-US"/>
              <a:t>It sounds like you have a lot going on at NDSU.  I know that you’ve got some big research projects going on and you’re involved with ASHP on a national level.  How do you find time to balance this and still show up for your family?</a:t>
            </a:r>
          </a:p>
          <a:p>
            <a:pPr marL="228600" indent="-228600">
              <a:buAutoNum type="arabicPeriod"/>
            </a:pPr>
            <a:r>
              <a:rPr lang="en-US"/>
              <a:t>You’re so busy – do you ever see your kids??</a:t>
            </a:r>
          </a:p>
          <a:p>
            <a:pPr marL="228600" indent="-228600">
              <a:buAutoNum type="arabicPeriod"/>
            </a:pPr>
            <a:r>
              <a:rPr lang="en-US"/>
              <a:t>Aren’t you worried on missing out?</a:t>
            </a:r>
          </a:p>
        </p:txBody>
      </p:sp>
      <p:sp>
        <p:nvSpPr>
          <p:cNvPr id="4" name="Slide Number Placeholder 3"/>
          <p:cNvSpPr>
            <a:spLocks noGrp="1"/>
          </p:cNvSpPr>
          <p:nvPr>
            <p:ph type="sldNum" sz="quarter" idx="5"/>
          </p:nvPr>
        </p:nvSpPr>
        <p:spPr/>
        <p:txBody>
          <a:bodyPr/>
          <a:lstStyle/>
          <a:p>
            <a:fld id="{DD63905A-863C-45EB-B71F-FB04E5CDF965}" type="slidenum">
              <a:rPr lang="en-US" smtClean="0"/>
              <a:t>4</a:t>
            </a:fld>
            <a:endParaRPr lang="en-US"/>
          </a:p>
        </p:txBody>
      </p:sp>
    </p:spTree>
    <p:extLst>
      <p:ext uri="{BB962C8B-B14F-4D97-AF65-F5344CB8AC3E}">
        <p14:creationId xmlns:p14="http://schemas.microsoft.com/office/powerpoint/2010/main" val="2664107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cs typeface="Calibri"/>
              </a:rPr>
              <a:t>Pause before you say yes – give yourself time to consider the investment of your time – Let me think about it</a:t>
            </a:r>
          </a:p>
          <a:p>
            <a:pPr lvl="1" indent="-228600">
              <a:buAutoNum type="arabicPeriod"/>
            </a:pPr>
            <a:r>
              <a:rPr lang="en-US">
                <a:cs typeface="Calibri"/>
              </a:rPr>
              <a:t>Get the info that you need to understand the task – how much time will it take</a:t>
            </a:r>
          </a:p>
          <a:p>
            <a:pPr lvl="1" indent="-228600">
              <a:buAutoNum type="arabicPeriod"/>
            </a:pPr>
            <a:r>
              <a:rPr lang="en-US">
                <a:cs typeface="Calibri"/>
              </a:rPr>
              <a:t>Consider who is asking you</a:t>
            </a:r>
          </a:p>
          <a:p>
            <a:pPr lvl="1" indent="-228600">
              <a:buAutoNum type="arabicPeriod"/>
            </a:pPr>
            <a:r>
              <a:rPr lang="en-US">
                <a:cs typeface="Calibri"/>
              </a:rPr>
              <a:t>Ignore the diva moment</a:t>
            </a:r>
          </a:p>
          <a:p>
            <a:pPr lvl="1" indent="-228600">
              <a:buAutoNum type="arabicPeriod"/>
            </a:pPr>
            <a:r>
              <a:rPr lang="en-US">
                <a:cs typeface="Calibri"/>
              </a:rPr>
              <a:t>Remember the future you – likely to have just as full of a calendar</a:t>
            </a:r>
          </a:p>
          <a:p>
            <a:endParaRPr lang="en-US"/>
          </a:p>
        </p:txBody>
      </p:sp>
      <p:sp>
        <p:nvSpPr>
          <p:cNvPr id="4" name="Slide Number Placeholder 3"/>
          <p:cNvSpPr>
            <a:spLocks noGrp="1"/>
          </p:cNvSpPr>
          <p:nvPr>
            <p:ph type="sldNum" sz="quarter" idx="5"/>
          </p:nvPr>
        </p:nvSpPr>
        <p:spPr/>
        <p:txBody>
          <a:bodyPr/>
          <a:lstStyle/>
          <a:p>
            <a:fld id="{DD63905A-863C-45EB-B71F-FB04E5CDF965}" type="slidenum">
              <a:rPr lang="en-US" smtClean="0"/>
              <a:t>14</a:t>
            </a:fld>
            <a:endParaRPr lang="en-US"/>
          </a:p>
        </p:txBody>
      </p:sp>
    </p:spTree>
    <p:extLst>
      <p:ext uri="{BB962C8B-B14F-4D97-AF65-F5344CB8AC3E}">
        <p14:creationId xmlns:p14="http://schemas.microsoft.com/office/powerpoint/2010/main" val="1242555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cs typeface="Calibri"/>
              </a:rPr>
              <a:t>Saying no</a:t>
            </a:r>
          </a:p>
          <a:p>
            <a:pPr lvl="1" indent="-228600">
              <a:buAutoNum type="arabicPeriod"/>
            </a:pPr>
            <a:r>
              <a:rPr lang="en-US">
                <a:cs typeface="Calibri"/>
              </a:rPr>
              <a:t>Offer alternative to solve the problem</a:t>
            </a:r>
          </a:p>
          <a:p>
            <a:pPr lvl="1" indent="-228600">
              <a:buAutoNum type="arabicPeriod"/>
            </a:pPr>
            <a:r>
              <a:rPr lang="en-US">
                <a:cs typeface="Calibri"/>
              </a:rPr>
              <a:t>Put conditions on your yes</a:t>
            </a:r>
          </a:p>
          <a:p>
            <a:pPr lvl="1" indent="-228600">
              <a:buAutoNum type="arabicPeriod"/>
            </a:pPr>
            <a:r>
              <a:rPr lang="en-US">
                <a:cs typeface="Calibri"/>
              </a:rPr>
              <a:t>Consider asking for additional resources</a:t>
            </a:r>
          </a:p>
          <a:p>
            <a:pPr lvl="1" indent="-228600">
              <a:buAutoNum type="arabicPeriod"/>
            </a:pPr>
            <a:r>
              <a:rPr lang="en-US">
                <a:cs typeface="Calibri"/>
              </a:rPr>
              <a:t>Do a B+ rather than and </a:t>
            </a:r>
            <a:r>
              <a:rPr lang="en-US" err="1">
                <a:cs typeface="Calibri"/>
              </a:rPr>
              <a:t>A+job</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DD63905A-863C-45EB-B71F-FB04E5CDF965}" type="slidenum">
              <a:rPr lang="en-US" smtClean="0"/>
              <a:t>15</a:t>
            </a:fld>
            <a:endParaRPr lang="en-US"/>
          </a:p>
        </p:txBody>
      </p:sp>
    </p:spTree>
    <p:extLst>
      <p:ext uri="{BB962C8B-B14F-4D97-AF65-F5344CB8AC3E}">
        <p14:creationId xmlns:p14="http://schemas.microsoft.com/office/powerpoint/2010/main" val="3577536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cs typeface="Calibri"/>
              </a:rPr>
              <a:t>HELL YES</a:t>
            </a:r>
          </a:p>
          <a:p>
            <a:pPr lvl="1" indent="-228600">
              <a:buAutoNum type="arabicPeriod"/>
            </a:pPr>
            <a:r>
              <a:rPr lang="en-US">
                <a:cs typeface="Calibri"/>
              </a:rPr>
              <a:t>Things that fulfill you</a:t>
            </a:r>
          </a:p>
          <a:p>
            <a:pPr lvl="1" indent="-228600">
              <a:buAutoNum type="arabicPeriod"/>
            </a:pPr>
            <a:r>
              <a:rPr lang="en-US">
                <a:cs typeface="Calibri"/>
              </a:rPr>
              <a:t>Leverage your expertise</a:t>
            </a:r>
          </a:p>
          <a:p>
            <a:pPr lvl="1" indent="-228600">
              <a:buAutoNum type="arabicPeriod"/>
            </a:pPr>
            <a:r>
              <a:rPr lang="en-US">
                <a:cs typeface="Calibri"/>
              </a:rPr>
              <a:t>Provide a </a:t>
            </a:r>
            <a:r>
              <a:rPr lang="en-US" err="1">
                <a:cs typeface="Calibri"/>
              </a:rPr>
              <a:t>godo</a:t>
            </a:r>
            <a:r>
              <a:rPr lang="en-US">
                <a:cs typeface="Calibri"/>
              </a:rPr>
              <a:t> return on your time spent</a:t>
            </a:r>
          </a:p>
          <a:p>
            <a:pPr lvl="1" indent="-228600">
              <a:buAutoNum type="arabicPeriod"/>
            </a:pPr>
            <a:r>
              <a:rPr lang="en-US">
                <a:cs typeface="Calibri"/>
              </a:rPr>
              <a:t>Give you a mental break</a:t>
            </a:r>
          </a:p>
          <a:p>
            <a:pPr lvl="1" indent="-228600">
              <a:buAutoNum type="arabicPeriod"/>
            </a:pPr>
            <a:r>
              <a:rPr lang="en-US">
                <a:cs typeface="Calibri"/>
              </a:rPr>
              <a:t>Fit with your current assignments</a:t>
            </a:r>
          </a:p>
          <a:p>
            <a:endParaRPr lang="en-US"/>
          </a:p>
        </p:txBody>
      </p:sp>
      <p:sp>
        <p:nvSpPr>
          <p:cNvPr id="4" name="Slide Number Placeholder 3"/>
          <p:cNvSpPr>
            <a:spLocks noGrp="1"/>
          </p:cNvSpPr>
          <p:nvPr>
            <p:ph type="sldNum" sz="quarter" idx="5"/>
          </p:nvPr>
        </p:nvSpPr>
        <p:spPr/>
        <p:txBody>
          <a:bodyPr/>
          <a:lstStyle/>
          <a:p>
            <a:fld id="{DD63905A-863C-45EB-B71F-FB04E5CDF965}" type="slidenum">
              <a:rPr lang="en-US" smtClean="0"/>
              <a:t>16</a:t>
            </a:fld>
            <a:endParaRPr lang="en-US"/>
          </a:p>
        </p:txBody>
      </p:sp>
    </p:spTree>
    <p:extLst>
      <p:ext uri="{BB962C8B-B14F-4D97-AF65-F5344CB8AC3E}">
        <p14:creationId xmlns:p14="http://schemas.microsoft.com/office/powerpoint/2010/main" val="3397007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D63905A-863C-45EB-B71F-FB04E5CDF965}" type="slidenum">
              <a:rPr lang="en-US" smtClean="0"/>
              <a:t>17</a:t>
            </a:fld>
            <a:endParaRPr lang="en-US"/>
          </a:p>
        </p:txBody>
      </p:sp>
    </p:spTree>
    <p:extLst>
      <p:ext uri="{BB962C8B-B14F-4D97-AF65-F5344CB8AC3E}">
        <p14:creationId xmlns:p14="http://schemas.microsoft.com/office/powerpoint/2010/main" val="3151065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Imagine you’re on a deadline for a big project, and feeling overwhelmed. Or you’re looking for a new job, but can’t seem to get your foot in the door.  Or you’re facing a personal challenge, and just don’t know what to do. What do these problems have in common?  They can all be solved simply by reaching out to a colleague, friend, acquaintance, or wider network and making an ask.  Studies show that asking for help makes us better and less frustrated at our jobs.  It helps us find new opportunities and new talent.  It unlocks new ideas and solutions, and enhances team performance.  And it helps us get the things we need outside the workplace as well.  And yet, we rarely give ourselves permission to ask.  Luckily, the research shows that asking—and getting—what we need is much easier than we think.</a:t>
            </a:r>
          </a:p>
          <a:p>
            <a:endParaRPr lang="en-US">
              <a:cs typeface="Calibri"/>
            </a:endParaRPr>
          </a:p>
          <a:p>
            <a:r>
              <a:rPr lang="en-US">
                <a:cs typeface="Calibri"/>
              </a:rPr>
              <a:t>When you ask for help are you successful in receiving it? Do you make a SMART request or is it vague? We often think of the phrase SMART for setting goals, but really it could be used in your requests. Specific, Meaningful, Action, Realistic, Time</a:t>
            </a:r>
          </a:p>
          <a:p>
            <a:r>
              <a:rPr lang="en-US">
                <a:cs typeface="Calibri"/>
              </a:rPr>
              <a:t>Do you provide help equal to the help your </a:t>
            </a:r>
            <a:r>
              <a:rPr lang="en-US" err="1">
                <a:cs typeface="Calibri"/>
              </a:rPr>
              <a:t>colleages</a:t>
            </a:r>
            <a:r>
              <a:rPr lang="en-US">
                <a:cs typeface="Calibri"/>
              </a:rPr>
              <a:t> provide? They both matter right? You're more likely to get help from someone if you are seen as a helper. Even if you have never helped the individual you are asking. That's why networks are important. If it is known that you are a helper someone may feel compelled to help you just for that reason. </a:t>
            </a:r>
            <a:endParaRPr lang="en-US"/>
          </a:p>
        </p:txBody>
      </p:sp>
      <p:sp>
        <p:nvSpPr>
          <p:cNvPr id="4" name="Slide Number Placeholder 3"/>
          <p:cNvSpPr>
            <a:spLocks noGrp="1"/>
          </p:cNvSpPr>
          <p:nvPr>
            <p:ph type="sldNum" sz="quarter" idx="5"/>
          </p:nvPr>
        </p:nvSpPr>
        <p:spPr/>
        <p:txBody>
          <a:bodyPr/>
          <a:lstStyle/>
          <a:p>
            <a:fld id="{DD63905A-863C-45EB-B71F-FB04E5CDF965}" type="slidenum">
              <a:rPr lang="en-US" smtClean="0"/>
              <a:t>18</a:t>
            </a:fld>
            <a:endParaRPr lang="en-US"/>
          </a:p>
        </p:txBody>
      </p:sp>
    </p:spTree>
    <p:extLst>
      <p:ext uri="{BB962C8B-B14F-4D97-AF65-F5344CB8AC3E}">
        <p14:creationId xmlns:p14="http://schemas.microsoft.com/office/powerpoint/2010/main" val="2898098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 any of these phrases sound familiar: "No one can help me, I rely on myself, I don't want to look foolish, It's not psychologically safe here, organizational systems get in the way, don't know what I need or how to ask, I haven't earned the privilege of asking, I'll look selfish" ?</a:t>
            </a:r>
          </a:p>
          <a:p>
            <a:endParaRPr lang="en-US" dirty="0">
              <a:cs typeface="Calibri"/>
            </a:endParaRPr>
          </a:p>
          <a:p>
            <a:r>
              <a:rPr lang="en-US" dirty="0">
                <a:cs typeface="Calibri"/>
              </a:rPr>
              <a:t>Steps: 1) Determine goals and needs 2) Make your request: SMART, Ask Your network 3) Request is fulfilled</a:t>
            </a:r>
          </a:p>
          <a:p>
            <a:endParaRPr lang="en-US" dirty="0">
              <a:cs typeface="Calibri"/>
            </a:endParaRPr>
          </a:p>
          <a:p>
            <a:r>
              <a:rPr lang="en-US" dirty="0">
                <a:cs typeface="Calibri"/>
              </a:rPr>
              <a:t>Help Others, Ask Often, Ask Again Soon, Be Generous!</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D63905A-863C-45EB-B71F-FB04E5CDF965}" type="slidenum">
              <a:rPr lang="en-US" smtClean="0"/>
              <a:t>19</a:t>
            </a:fld>
            <a:endParaRPr lang="en-US"/>
          </a:p>
        </p:txBody>
      </p:sp>
    </p:spTree>
    <p:extLst>
      <p:ext uri="{BB962C8B-B14F-4D97-AF65-F5344CB8AC3E}">
        <p14:creationId xmlns:p14="http://schemas.microsoft.com/office/powerpoint/2010/main" val="3827823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Compared to hundreds of working adults who represented a wide variety of roles and industries. Only 10% of these working adults could be classified as Giver-Requesters, with both Asking and Giving scores greater than 4. </a:t>
            </a:r>
          </a:p>
          <a:p>
            <a:endParaRPr lang="en-US" dirty="0">
              <a:cs typeface="Calibri"/>
            </a:endParaRPr>
          </a:p>
          <a:p>
            <a:r>
              <a:rPr lang="en-US" dirty="0">
                <a:cs typeface="Calibri"/>
              </a:rPr>
              <a:t>** This took Allison 2 minutes to complete.  Threw in a small picture of my answers in case you wanted to showcase a true under asker. :l  OR add it after slide 14... and I'm happy to start the conversation if needed.</a:t>
            </a:r>
            <a:endParaRPr lang="en-US" dirty="0"/>
          </a:p>
          <a:p>
            <a:endParaRPr lang="en-US" dirty="0">
              <a:cs typeface="Calibri"/>
            </a:endParaRPr>
          </a:p>
          <a:p>
            <a:r>
              <a:rPr lang="en-US" dirty="0">
                <a:cs typeface="Calibri"/>
              </a:rPr>
              <a:t>QR Code – added  - do you want to have them do it here or on slide 14 – move as needed</a:t>
            </a:r>
            <a:endParaRPr lang="en-US" dirty="0"/>
          </a:p>
        </p:txBody>
      </p:sp>
      <p:sp>
        <p:nvSpPr>
          <p:cNvPr id="4" name="Slide Number Placeholder 3"/>
          <p:cNvSpPr>
            <a:spLocks noGrp="1"/>
          </p:cNvSpPr>
          <p:nvPr>
            <p:ph type="sldNum" sz="quarter" idx="5"/>
          </p:nvPr>
        </p:nvSpPr>
        <p:spPr/>
        <p:txBody>
          <a:bodyPr/>
          <a:lstStyle/>
          <a:p>
            <a:fld id="{DD63905A-863C-45EB-B71F-FB04E5CDF965}" type="slidenum">
              <a:rPr lang="en-US" smtClean="0"/>
              <a:t>20</a:t>
            </a:fld>
            <a:endParaRPr lang="en-US"/>
          </a:p>
        </p:txBody>
      </p:sp>
    </p:spTree>
    <p:extLst>
      <p:ext uri="{BB962C8B-B14F-4D97-AF65-F5344CB8AC3E}">
        <p14:creationId xmlns:p14="http://schemas.microsoft.com/office/powerpoint/2010/main" val="3556814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Compared to hundreds of working adults who represented a wide variety of roles and industries. Only 10% of these working adults could be classified as Giver-Requesters, with both Asking and Giving scores greater than 4. </a:t>
            </a:r>
          </a:p>
          <a:p>
            <a:endParaRPr lang="en-US" dirty="0">
              <a:cs typeface="Calibri"/>
            </a:endParaRPr>
          </a:p>
          <a:p>
            <a:r>
              <a:rPr lang="en-US" dirty="0">
                <a:cs typeface="Calibri"/>
              </a:rPr>
              <a:t>This surprised me....</a:t>
            </a:r>
          </a:p>
        </p:txBody>
      </p:sp>
      <p:sp>
        <p:nvSpPr>
          <p:cNvPr id="4" name="Slide Number Placeholder 3"/>
          <p:cNvSpPr>
            <a:spLocks noGrp="1"/>
          </p:cNvSpPr>
          <p:nvPr>
            <p:ph type="sldNum" sz="quarter" idx="5"/>
          </p:nvPr>
        </p:nvSpPr>
        <p:spPr/>
        <p:txBody>
          <a:bodyPr/>
          <a:lstStyle/>
          <a:p>
            <a:fld id="{DD63905A-863C-45EB-B71F-FB04E5CDF965}" type="slidenum">
              <a:rPr lang="en-US" smtClean="0"/>
              <a:t>21</a:t>
            </a:fld>
            <a:endParaRPr lang="en-US"/>
          </a:p>
        </p:txBody>
      </p:sp>
    </p:spTree>
    <p:extLst>
      <p:ext uri="{BB962C8B-B14F-4D97-AF65-F5344CB8AC3E}">
        <p14:creationId xmlns:p14="http://schemas.microsoft.com/office/powerpoint/2010/main" val="1641150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Compared to hundreds of working adults who represented a wide variety of roles and industries. Only 10% of these working adults could be classified as Giver-Requesters, with both Asking and Giving scores greater than 4. </a:t>
            </a:r>
          </a:p>
          <a:p>
            <a:endParaRPr lang="en-US">
              <a:cs typeface="Calibri"/>
            </a:endParaRPr>
          </a:p>
        </p:txBody>
      </p:sp>
      <p:sp>
        <p:nvSpPr>
          <p:cNvPr id="4" name="Slide Number Placeholder 3"/>
          <p:cNvSpPr>
            <a:spLocks noGrp="1"/>
          </p:cNvSpPr>
          <p:nvPr>
            <p:ph type="sldNum" sz="quarter" idx="5"/>
          </p:nvPr>
        </p:nvSpPr>
        <p:spPr/>
        <p:txBody>
          <a:bodyPr/>
          <a:lstStyle/>
          <a:p>
            <a:fld id="{DD63905A-863C-45EB-B71F-FB04E5CDF965}" type="slidenum">
              <a:rPr lang="en-US" smtClean="0"/>
              <a:t>22</a:t>
            </a:fld>
            <a:endParaRPr lang="en-US"/>
          </a:p>
        </p:txBody>
      </p:sp>
    </p:spTree>
    <p:extLst>
      <p:ext uri="{BB962C8B-B14F-4D97-AF65-F5344CB8AC3E}">
        <p14:creationId xmlns:p14="http://schemas.microsoft.com/office/powerpoint/2010/main" val="4088010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Compared to hundreds of working adults who represented a wide variety of roles and industries. Only 10% of these working adults could be classified as Giver-Requesters, with both Asking and Giving scores greater than 4. </a:t>
            </a:r>
          </a:p>
          <a:p>
            <a:endParaRPr lang="en-US">
              <a:cs typeface="Calibri"/>
            </a:endParaRPr>
          </a:p>
        </p:txBody>
      </p:sp>
      <p:sp>
        <p:nvSpPr>
          <p:cNvPr id="4" name="Slide Number Placeholder 3"/>
          <p:cNvSpPr>
            <a:spLocks noGrp="1"/>
          </p:cNvSpPr>
          <p:nvPr>
            <p:ph type="sldNum" sz="quarter" idx="5"/>
          </p:nvPr>
        </p:nvSpPr>
        <p:spPr/>
        <p:txBody>
          <a:bodyPr/>
          <a:lstStyle/>
          <a:p>
            <a:fld id="{DD63905A-863C-45EB-B71F-FB04E5CDF965}" type="slidenum">
              <a:rPr lang="en-US" smtClean="0"/>
              <a:t>23</a:t>
            </a:fld>
            <a:endParaRPr lang="en-US"/>
          </a:p>
        </p:txBody>
      </p:sp>
    </p:spTree>
    <p:extLst>
      <p:ext uri="{BB962C8B-B14F-4D97-AF65-F5344CB8AC3E}">
        <p14:creationId xmlns:p14="http://schemas.microsoft.com/office/powerpoint/2010/main" val="2783355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did this interview make you feel.</a:t>
            </a:r>
          </a:p>
          <a:p>
            <a:endParaRPr lang="en-US"/>
          </a:p>
          <a:p>
            <a:r>
              <a:rPr lang="en-US"/>
              <a:t>Poll – Females – how many times have you been asked these sorts of questions this weekend?</a:t>
            </a:r>
          </a:p>
          <a:p>
            <a:r>
              <a:rPr lang="en-US"/>
              <a:t>Males – similar?</a:t>
            </a:r>
          </a:p>
          <a:p>
            <a:endParaRPr lang="en-US"/>
          </a:p>
        </p:txBody>
      </p:sp>
      <p:sp>
        <p:nvSpPr>
          <p:cNvPr id="4" name="Slide Number Placeholder 3"/>
          <p:cNvSpPr>
            <a:spLocks noGrp="1"/>
          </p:cNvSpPr>
          <p:nvPr>
            <p:ph type="sldNum" sz="quarter" idx="5"/>
          </p:nvPr>
        </p:nvSpPr>
        <p:spPr/>
        <p:txBody>
          <a:bodyPr/>
          <a:lstStyle/>
          <a:p>
            <a:fld id="{DD63905A-863C-45EB-B71F-FB04E5CDF965}" type="slidenum">
              <a:rPr lang="en-US" smtClean="0"/>
              <a:t>5</a:t>
            </a:fld>
            <a:endParaRPr lang="en-US"/>
          </a:p>
        </p:txBody>
      </p:sp>
    </p:spTree>
    <p:extLst>
      <p:ext uri="{BB962C8B-B14F-4D97-AF65-F5344CB8AC3E}">
        <p14:creationId xmlns:p14="http://schemas.microsoft.com/office/powerpoint/2010/main" val="3901450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Compared to hundreds of working adults who represented a wide variety of roles and industries. Only 10% of these working adults could be classified as Giver-Requesters, with both Asking and Giving scores greater than 4. </a:t>
            </a:r>
          </a:p>
          <a:p>
            <a:endParaRPr lang="en-US" dirty="0">
              <a:cs typeface="Calibri"/>
            </a:endParaRPr>
          </a:p>
          <a:p>
            <a:r>
              <a:rPr lang="en-US" dirty="0">
                <a:cs typeface="Calibri"/>
              </a:rPr>
              <a:t>A ratio below 1 means that you may not be asking as often as you give. </a:t>
            </a:r>
          </a:p>
          <a:p>
            <a:r>
              <a:rPr lang="en-US" dirty="0">
                <a:cs typeface="Calibri"/>
              </a:rPr>
              <a:t>How many of you think you are in the generous giver category? Help others often but seldom request. The goal is to be a giver-requester. </a:t>
            </a:r>
          </a:p>
        </p:txBody>
      </p:sp>
      <p:sp>
        <p:nvSpPr>
          <p:cNvPr id="4" name="Slide Number Placeholder 3"/>
          <p:cNvSpPr>
            <a:spLocks noGrp="1"/>
          </p:cNvSpPr>
          <p:nvPr>
            <p:ph type="sldNum" sz="quarter" idx="5"/>
          </p:nvPr>
        </p:nvSpPr>
        <p:spPr/>
        <p:txBody>
          <a:bodyPr/>
          <a:lstStyle/>
          <a:p>
            <a:fld id="{DD63905A-863C-45EB-B71F-FB04E5CDF965}" type="slidenum">
              <a:rPr lang="en-US" smtClean="0"/>
              <a:t>24</a:t>
            </a:fld>
            <a:endParaRPr lang="en-US"/>
          </a:p>
        </p:txBody>
      </p:sp>
    </p:spTree>
    <p:extLst>
      <p:ext uri="{BB962C8B-B14F-4D97-AF65-F5344CB8AC3E}">
        <p14:creationId xmlns:p14="http://schemas.microsoft.com/office/powerpoint/2010/main" val="3031926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QR Code</a:t>
            </a:r>
          </a:p>
          <a:p>
            <a:endParaRPr lang="en-US">
              <a:cs typeface="Calibri"/>
            </a:endParaRPr>
          </a:p>
          <a:p>
            <a:r>
              <a:rPr lang="en-US">
                <a:cs typeface="Calibri"/>
              </a:rPr>
              <a:t>Think, pair, share.....</a:t>
            </a:r>
          </a:p>
          <a:p>
            <a:endParaRPr lang="en-US">
              <a:cs typeface="Calibri"/>
            </a:endParaRPr>
          </a:p>
          <a:p>
            <a:r>
              <a:rPr lang="en-US">
                <a:cs typeface="Calibri"/>
              </a:rPr>
              <a:t>Questions: </a:t>
            </a:r>
          </a:p>
          <a:p>
            <a:pPr marL="228600" indent="-228600">
              <a:buAutoNum type="arabicPeriod"/>
            </a:pPr>
            <a:r>
              <a:rPr lang="en-US">
                <a:cs typeface="Calibri"/>
              </a:rPr>
              <a:t>How do you compare? </a:t>
            </a:r>
          </a:p>
          <a:p>
            <a:pPr marL="228600" indent="-228600">
              <a:buAutoNum type="arabicPeriod"/>
            </a:pPr>
            <a:r>
              <a:rPr lang="en-US">
                <a:cs typeface="Calibri"/>
              </a:rPr>
              <a:t>Are you surprised? </a:t>
            </a:r>
          </a:p>
          <a:p>
            <a:pPr marL="228600" indent="-228600">
              <a:buAutoNum type="arabicPeriod"/>
            </a:pPr>
            <a:r>
              <a:rPr lang="en-US">
                <a:cs typeface="Calibri"/>
              </a:rPr>
              <a:t>What is one thing you want to start doing differently? </a:t>
            </a:r>
          </a:p>
        </p:txBody>
      </p:sp>
      <p:sp>
        <p:nvSpPr>
          <p:cNvPr id="4" name="Slide Number Placeholder 3"/>
          <p:cNvSpPr>
            <a:spLocks noGrp="1"/>
          </p:cNvSpPr>
          <p:nvPr>
            <p:ph type="sldNum" sz="quarter" idx="5"/>
          </p:nvPr>
        </p:nvSpPr>
        <p:spPr/>
        <p:txBody>
          <a:bodyPr/>
          <a:lstStyle/>
          <a:p>
            <a:fld id="{DD63905A-863C-45EB-B71F-FB04E5CDF965}" type="slidenum">
              <a:rPr lang="en-US" smtClean="0"/>
              <a:t>25</a:t>
            </a:fld>
            <a:endParaRPr lang="en-US"/>
          </a:p>
        </p:txBody>
      </p:sp>
    </p:spTree>
    <p:extLst>
      <p:ext uri="{BB962C8B-B14F-4D97-AF65-F5344CB8AC3E}">
        <p14:creationId xmlns:p14="http://schemas.microsoft.com/office/powerpoint/2010/main" val="344066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D63905A-863C-45EB-B71F-FB04E5CDF965}" type="slidenum">
              <a:rPr lang="en-US" smtClean="0"/>
              <a:t>26</a:t>
            </a:fld>
            <a:endParaRPr lang="en-US"/>
          </a:p>
        </p:txBody>
      </p:sp>
    </p:spTree>
    <p:extLst>
      <p:ext uri="{BB962C8B-B14F-4D97-AF65-F5344CB8AC3E}">
        <p14:creationId xmlns:p14="http://schemas.microsoft.com/office/powerpoint/2010/main" val="744175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Example: a scheduling problem, what if </a:t>
            </a:r>
            <a:r>
              <a:rPr lang="en-US" err="1">
                <a:cs typeface="Calibri"/>
              </a:rPr>
              <a:t>xyz</a:t>
            </a:r>
          </a:p>
        </p:txBody>
      </p:sp>
      <p:sp>
        <p:nvSpPr>
          <p:cNvPr id="4" name="Slide Number Placeholder 3"/>
          <p:cNvSpPr>
            <a:spLocks noGrp="1"/>
          </p:cNvSpPr>
          <p:nvPr>
            <p:ph type="sldNum" sz="quarter" idx="5"/>
          </p:nvPr>
        </p:nvSpPr>
        <p:spPr/>
        <p:txBody>
          <a:bodyPr/>
          <a:lstStyle/>
          <a:p>
            <a:fld id="{DD63905A-863C-45EB-B71F-FB04E5CDF965}" type="slidenum">
              <a:rPr lang="en-US" smtClean="0"/>
              <a:t>27</a:t>
            </a:fld>
            <a:endParaRPr lang="en-US"/>
          </a:p>
        </p:txBody>
      </p:sp>
    </p:spTree>
    <p:extLst>
      <p:ext uri="{BB962C8B-B14F-4D97-AF65-F5344CB8AC3E}">
        <p14:creationId xmlns:p14="http://schemas.microsoft.com/office/powerpoint/2010/main" val="1429961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Speak out. Use your microphone </a:t>
            </a:r>
            <a:r>
              <a:rPr lang="en-US" dirty="0" err="1">
                <a:cs typeface="Calibri"/>
              </a:rPr>
              <a:t>literaly</a:t>
            </a:r>
            <a:r>
              <a:rPr lang="en-US" dirty="0">
                <a:cs typeface="Calibri"/>
              </a:rPr>
              <a:t> or figuratively. </a:t>
            </a:r>
          </a:p>
        </p:txBody>
      </p:sp>
      <p:sp>
        <p:nvSpPr>
          <p:cNvPr id="4" name="Slide Number Placeholder 3"/>
          <p:cNvSpPr>
            <a:spLocks noGrp="1"/>
          </p:cNvSpPr>
          <p:nvPr>
            <p:ph type="sldNum" sz="quarter" idx="5"/>
          </p:nvPr>
        </p:nvSpPr>
        <p:spPr/>
        <p:txBody>
          <a:bodyPr/>
          <a:lstStyle/>
          <a:p>
            <a:fld id="{DD63905A-863C-45EB-B71F-FB04E5CDF965}" type="slidenum">
              <a:rPr lang="en-US" smtClean="0"/>
              <a:t>28</a:t>
            </a:fld>
            <a:endParaRPr lang="en-US"/>
          </a:p>
        </p:txBody>
      </p:sp>
    </p:spTree>
    <p:extLst>
      <p:ext uri="{BB962C8B-B14F-4D97-AF65-F5344CB8AC3E}">
        <p14:creationId xmlns:p14="http://schemas.microsoft.com/office/powerpoint/2010/main" val="2893049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Technician talking to boss</a:t>
            </a:r>
          </a:p>
          <a:p>
            <a:r>
              <a:rPr lang="en-US" dirty="0">
                <a:cs typeface="Calibri"/>
              </a:rPr>
              <a:t>Meeting scenario</a:t>
            </a:r>
          </a:p>
          <a:p>
            <a:r>
              <a:rPr lang="en-US" dirty="0">
                <a:cs typeface="Calibri"/>
              </a:rPr>
              <a:t>Male/female-position of more power, seniority...</a:t>
            </a:r>
          </a:p>
        </p:txBody>
      </p:sp>
      <p:sp>
        <p:nvSpPr>
          <p:cNvPr id="4" name="Slide Number Placeholder 3"/>
          <p:cNvSpPr>
            <a:spLocks noGrp="1"/>
          </p:cNvSpPr>
          <p:nvPr>
            <p:ph type="sldNum" sz="quarter" idx="5"/>
          </p:nvPr>
        </p:nvSpPr>
        <p:spPr/>
        <p:txBody>
          <a:bodyPr/>
          <a:lstStyle/>
          <a:p>
            <a:fld id="{DD63905A-863C-45EB-B71F-FB04E5CDF965}" type="slidenum">
              <a:rPr lang="en-US" smtClean="0"/>
              <a:t>29</a:t>
            </a:fld>
            <a:endParaRPr lang="en-US"/>
          </a:p>
        </p:txBody>
      </p:sp>
    </p:spTree>
    <p:extLst>
      <p:ext uri="{BB962C8B-B14F-4D97-AF65-F5344CB8AC3E}">
        <p14:creationId xmlns:p14="http://schemas.microsoft.com/office/powerpoint/2010/main" val="148630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D63905A-863C-45EB-B71F-FB04E5CDF965}" type="slidenum">
              <a:rPr lang="en-US" smtClean="0"/>
              <a:t>30</a:t>
            </a:fld>
            <a:endParaRPr lang="en-US"/>
          </a:p>
        </p:txBody>
      </p:sp>
    </p:spTree>
    <p:extLst>
      <p:ext uri="{BB962C8B-B14F-4D97-AF65-F5344CB8AC3E}">
        <p14:creationId xmlns:p14="http://schemas.microsoft.com/office/powerpoint/2010/main" val="3141322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dirty="0">
                <a:cs typeface="Calibri"/>
              </a:rPr>
              <a:t>Helping when someone is absent, reviewing work, </a:t>
            </a:r>
            <a:r>
              <a:rPr lang="en-US" dirty="0" err="1">
                <a:cs typeface="Calibri"/>
              </a:rPr>
              <a:t>etc</a:t>
            </a:r>
            <a:r>
              <a:rPr lang="en-US" dirty="0">
                <a:cs typeface="Calibri"/>
              </a:rPr>
              <a:t> – when you’re good at your job, you get to do everyone else’s too.</a:t>
            </a:r>
          </a:p>
          <a:p>
            <a:pPr marL="342900" indent="-342900">
              <a:buAutoNum type="arabicPeriod"/>
            </a:pPr>
            <a:r>
              <a:rPr lang="en-US" dirty="0">
                <a:cs typeface="Calibri"/>
              </a:rPr>
              <a:t>Office housework – cleaning, watering plants, ordering food, picking up food, meds, fixing printers, sinks, etc.</a:t>
            </a:r>
          </a:p>
          <a:p>
            <a:pPr marL="342900" indent="-342900">
              <a:buAutoNum type="arabicPeriod"/>
            </a:pPr>
            <a:r>
              <a:rPr lang="en-US" dirty="0">
                <a:cs typeface="Calibri"/>
              </a:rPr>
              <a:t>Committees – more applicable in the hospital setting</a:t>
            </a:r>
          </a:p>
          <a:p>
            <a:pPr marL="342900" indent="-342900">
              <a:buAutoNum type="arabicPeriod"/>
            </a:pPr>
            <a:r>
              <a:rPr lang="en-US" dirty="0">
                <a:cs typeface="Calibri"/>
              </a:rPr>
              <a:t>Logistical planning – going away parties, </a:t>
            </a:r>
            <a:r>
              <a:rPr lang="en-US" dirty="0" err="1">
                <a:cs typeface="Calibri"/>
              </a:rPr>
              <a:t>etc</a:t>
            </a:r>
            <a:endParaRPr lang="en-US" dirty="0">
              <a:cs typeface="Calibri"/>
            </a:endParaRPr>
          </a:p>
          <a:p>
            <a:pPr marL="342900" indent="-342900">
              <a:buAutoNum type="arabicPeriod"/>
            </a:pPr>
            <a:r>
              <a:rPr lang="en-US" dirty="0">
                <a:cs typeface="Calibri"/>
              </a:rPr>
              <a:t>Organizing – scheduling (if not part of job descriptions) – APPE schedule, intern schedule etc.</a:t>
            </a:r>
          </a:p>
          <a:p>
            <a:pPr marL="342900" indent="-342900">
              <a:buAutoNum type="arabicPeriod"/>
            </a:pPr>
            <a:r>
              <a:rPr lang="en-US" dirty="0">
                <a:cs typeface="Calibri"/>
              </a:rPr>
              <a:t>Helping others/filling in – snow days; working outside of your assigned role that day</a:t>
            </a:r>
          </a:p>
          <a:p>
            <a:pPr marL="342900" indent="-342900">
              <a:buAutoNum type="arabicPeriod"/>
            </a:pPr>
            <a:endParaRPr lang="en-US" dirty="0">
              <a:cs typeface="Calibri"/>
            </a:endParaRPr>
          </a:p>
        </p:txBody>
      </p:sp>
      <p:sp>
        <p:nvSpPr>
          <p:cNvPr id="4" name="Slide Number Placeholder 3"/>
          <p:cNvSpPr>
            <a:spLocks noGrp="1"/>
          </p:cNvSpPr>
          <p:nvPr>
            <p:ph type="sldNum" sz="quarter" idx="5"/>
          </p:nvPr>
        </p:nvSpPr>
        <p:spPr/>
        <p:txBody>
          <a:bodyPr/>
          <a:lstStyle/>
          <a:p>
            <a:fld id="{DD63905A-863C-45EB-B71F-FB04E5CDF965}" type="slidenum">
              <a:rPr lang="en-US" smtClean="0"/>
              <a:t>7</a:t>
            </a:fld>
            <a:endParaRPr lang="en-US"/>
          </a:p>
        </p:txBody>
      </p:sp>
    </p:spTree>
    <p:extLst>
      <p:ext uri="{BB962C8B-B14F-4D97-AF65-F5344CB8AC3E}">
        <p14:creationId xmlns:p14="http://schemas.microsoft.com/office/powerpoint/2010/main" val="3835998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 series of experiments</a:t>
            </a:r>
            <a:r>
              <a:rPr lang="en-US" u="sng">
                <a:hlinkClick r:id="rId3"/>
              </a:rPr>
              <a:t>6</a:t>
            </a:r>
            <a:r>
              <a:rPr lang="en-US"/>
              <a:t>, we studied who agrees to ‘take one for the team’ and handle a task that everyone wanted to be done but preferred someone else to do. In mixed-gender groups, we found that women were 48% more likely to volunteer to do the task, 49% more likely to say yes when asked directly to do it and 44% more likely to be asked to do the task. The underlying reason is simple, and sad: we all expect women to take on this work, which is why we ask them more often and judge them harshly when they say no. Women have internalized these expectations, and they feel a lot of pressure to say yes.  </a:t>
            </a:r>
            <a:endParaRPr lang="en-US">
              <a:cs typeface="Calibri" panose="020F0502020204030204"/>
            </a:endParaRPr>
          </a:p>
          <a:p>
            <a:r>
              <a:rPr lang="en-US">
                <a:cs typeface="Calibri" panose="020F0502020204030204"/>
              </a:rPr>
              <a:t>BECAUSE WE ARE EXPECTED TO!</a:t>
            </a:r>
          </a:p>
          <a:p>
            <a:endParaRPr lang="en-US">
              <a:cs typeface="Calibri" panose="020F0502020204030204"/>
            </a:endParaRPr>
          </a:p>
          <a:p>
            <a:r>
              <a:rPr lang="en-US">
                <a:cs typeface="Calibri" panose="020F0502020204030204"/>
              </a:rPr>
              <a:t>For example, women may be more likely than men to agree to requests to perform non-promotable tasks if they are more other-regarding and more concerned for the welfare of, if they are more agreeable and have a greater desire to be liked by the requestor, if they have a greater desire to conform to a norm of accepting such requests, if they are more risk averse, and more concerned about the consequences from declining the request </a:t>
            </a:r>
          </a:p>
        </p:txBody>
      </p:sp>
      <p:sp>
        <p:nvSpPr>
          <p:cNvPr id="4" name="Slide Number Placeholder 3"/>
          <p:cNvSpPr>
            <a:spLocks noGrp="1"/>
          </p:cNvSpPr>
          <p:nvPr>
            <p:ph type="sldNum" sz="quarter" idx="5"/>
          </p:nvPr>
        </p:nvSpPr>
        <p:spPr/>
        <p:txBody>
          <a:bodyPr/>
          <a:lstStyle/>
          <a:p>
            <a:fld id="{DD63905A-863C-45EB-B71F-FB04E5CDF965}" type="slidenum">
              <a:rPr lang="en-US" smtClean="0"/>
              <a:t>8</a:t>
            </a:fld>
            <a:endParaRPr lang="en-US"/>
          </a:p>
        </p:txBody>
      </p:sp>
    </p:spTree>
    <p:extLst>
      <p:ext uri="{BB962C8B-B14F-4D97-AF65-F5344CB8AC3E}">
        <p14:creationId xmlns:p14="http://schemas.microsoft.com/office/powerpoint/2010/main" val="3297586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Interestingly, the gender gap in volunteering is eliminated when participants know that they are paired only with members of their own sex. Thus, an individual’s willingness to volunteer is not fixed and responds to the gender composition of the group. We interpret the differential response to the single-sex environment as evidence that the gender gap documented in Experiment 1 is not driven by preferences but rather by the belief that women are more likely than men to volunteer</a:t>
            </a:r>
          </a:p>
        </p:txBody>
      </p:sp>
      <p:sp>
        <p:nvSpPr>
          <p:cNvPr id="4" name="Slide Number Placeholder 3"/>
          <p:cNvSpPr>
            <a:spLocks noGrp="1"/>
          </p:cNvSpPr>
          <p:nvPr>
            <p:ph type="sldNum" sz="quarter" idx="5"/>
          </p:nvPr>
        </p:nvSpPr>
        <p:spPr/>
        <p:txBody>
          <a:bodyPr/>
          <a:lstStyle/>
          <a:p>
            <a:fld id="{DD63905A-863C-45EB-B71F-FB04E5CDF965}" type="slidenum">
              <a:rPr lang="en-US" smtClean="0"/>
              <a:t>9</a:t>
            </a:fld>
            <a:endParaRPr lang="en-US"/>
          </a:p>
        </p:txBody>
      </p:sp>
    </p:spTree>
    <p:extLst>
      <p:ext uri="{BB962C8B-B14F-4D97-AF65-F5344CB8AC3E}">
        <p14:creationId xmlns:p14="http://schemas.microsoft.com/office/powerpoint/2010/main" val="1729973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Modifying our design to add a requestor who can ask one other participant to volunteer, we show that women are asked to volunteer more than men, and that women are asked more by both men and women. The difference in requests is consistent with the belief that women more than men accept such requests. Confirming the role of beliefs we find that women respond more favorably to these directed requests than do men. While requests increase volunteering for both men and women, the increase for women is substantially larger.</a:t>
            </a:r>
          </a:p>
        </p:txBody>
      </p:sp>
      <p:sp>
        <p:nvSpPr>
          <p:cNvPr id="4" name="Slide Number Placeholder 3"/>
          <p:cNvSpPr>
            <a:spLocks noGrp="1"/>
          </p:cNvSpPr>
          <p:nvPr>
            <p:ph type="sldNum" sz="quarter" idx="5"/>
          </p:nvPr>
        </p:nvSpPr>
        <p:spPr/>
        <p:txBody>
          <a:bodyPr/>
          <a:lstStyle/>
          <a:p>
            <a:fld id="{DD63905A-863C-45EB-B71F-FB04E5CDF965}" type="slidenum">
              <a:rPr lang="en-US" smtClean="0"/>
              <a:t>10</a:t>
            </a:fld>
            <a:endParaRPr lang="en-US"/>
          </a:p>
        </p:txBody>
      </p:sp>
    </p:spTree>
    <p:extLst>
      <p:ext uri="{BB962C8B-B14F-4D97-AF65-F5344CB8AC3E}">
        <p14:creationId xmlns:p14="http://schemas.microsoft.com/office/powerpoint/2010/main" val="2407999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Bad for organizations as a whole</a:t>
            </a:r>
          </a:p>
        </p:txBody>
      </p:sp>
      <p:sp>
        <p:nvSpPr>
          <p:cNvPr id="4" name="Slide Number Placeholder 3"/>
          <p:cNvSpPr>
            <a:spLocks noGrp="1"/>
          </p:cNvSpPr>
          <p:nvPr>
            <p:ph type="sldNum" sz="quarter" idx="5"/>
          </p:nvPr>
        </p:nvSpPr>
        <p:spPr/>
        <p:txBody>
          <a:bodyPr/>
          <a:lstStyle/>
          <a:p>
            <a:fld id="{DD63905A-863C-45EB-B71F-FB04E5CDF965}" type="slidenum">
              <a:rPr lang="en-US" smtClean="0"/>
              <a:t>11</a:t>
            </a:fld>
            <a:endParaRPr lang="en-US"/>
          </a:p>
        </p:txBody>
      </p:sp>
    </p:spTree>
    <p:extLst>
      <p:ext uri="{BB962C8B-B14F-4D97-AF65-F5344CB8AC3E}">
        <p14:creationId xmlns:p14="http://schemas.microsoft.com/office/powerpoint/2010/main" val="3242601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D63905A-863C-45EB-B71F-FB04E5CDF965}" type="slidenum">
              <a:rPr lang="en-US" smtClean="0"/>
              <a:t>12</a:t>
            </a:fld>
            <a:endParaRPr lang="en-US"/>
          </a:p>
        </p:txBody>
      </p:sp>
    </p:spTree>
    <p:extLst>
      <p:ext uri="{BB962C8B-B14F-4D97-AF65-F5344CB8AC3E}">
        <p14:creationId xmlns:p14="http://schemas.microsoft.com/office/powerpoint/2010/main" val="354592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cs typeface="Calibri"/>
              </a:rPr>
              <a:t>HELL YES</a:t>
            </a:r>
          </a:p>
          <a:p>
            <a:pPr lvl="1" indent="-228600">
              <a:buAutoNum type="arabicPeriod"/>
            </a:pPr>
            <a:r>
              <a:rPr lang="en-US">
                <a:cs typeface="Calibri"/>
              </a:rPr>
              <a:t>Things that fulfill you</a:t>
            </a:r>
          </a:p>
          <a:p>
            <a:pPr lvl="1" indent="-228600">
              <a:buAutoNum type="arabicPeriod"/>
            </a:pPr>
            <a:r>
              <a:rPr lang="en-US">
                <a:cs typeface="Calibri"/>
              </a:rPr>
              <a:t>Leverage your expertise</a:t>
            </a:r>
          </a:p>
          <a:p>
            <a:pPr lvl="1" indent="-228600">
              <a:buAutoNum type="arabicPeriod"/>
            </a:pPr>
            <a:r>
              <a:rPr lang="en-US">
                <a:cs typeface="Calibri"/>
              </a:rPr>
              <a:t>Provide a </a:t>
            </a:r>
            <a:r>
              <a:rPr lang="en-US" err="1">
                <a:cs typeface="Calibri"/>
              </a:rPr>
              <a:t>godo</a:t>
            </a:r>
            <a:r>
              <a:rPr lang="en-US">
                <a:cs typeface="Calibri"/>
              </a:rPr>
              <a:t> return on your time spent</a:t>
            </a:r>
          </a:p>
          <a:p>
            <a:pPr lvl="1" indent="-228600">
              <a:buAutoNum type="arabicPeriod"/>
            </a:pPr>
            <a:r>
              <a:rPr lang="en-US">
                <a:cs typeface="Calibri"/>
              </a:rPr>
              <a:t>Give you a mental break</a:t>
            </a:r>
          </a:p>
          <a:p>
            <a:pPr lvl="1" indent="-228600">
              <a:buAutoNum type="arabicPeriod"/>
            </a:pPr>
            <a:r>
              <a:rPr lang="en-US">
                <a:cs typeface="Calibri"/>
              </a:rPr>
              <a:t>Fit with your current assignments</a:t>
            </a:r>
          </a:p>
          <a:p>
            <a:pPr marL="228600" indent="-228600">
              <a:buAutoNum type="arabicPeriod"/>
            </a:pPr>
            <a:endParaRPr lang="en-US">
              <a:cs typeface="Calibri"/>
            </a:endParaRPr>
          </a:p>
        </p:txBody>
      </p:sp>
      <p:sp>
        <p:nvSpPr>
          <p:cNvPr id="4" name="Slide Number Placeholder 3"/>
          <p:cNvSpPr>
            <a:spLocks noGrp="1"/>
          </p:cNvSpPr>
          <p:nvPr>
            <p:ph type="sldNum" sz="quarter" idx="5"/>
          </p:nvPr>
        </p:nvSpPr>
        <p:spPr/>
        <p:txBody>
          <a:bodyPr/>
          <a:lstStyle/>
          <a:p>
            <a:fld id="{DD63905A-863C-45EB-B71F-FB04E5CDF965}" type="slidenum">
              <a:rPr lang="en-US" smtClean="0"/>
              <a:t>13</a:t>
            </a:fld>
            <a:endParaRPr lang="en-US"/>
          </a:p>
        </p:txBody>
      </p:sp>
    </p:spTree>
    <p:extLst>
      <p:ext uri="{BB962C8B-B14F-4D97-AF65-F5344CB8AC3E}">
        <p14:creationId xmlns:p14="http://schemas.microsoft.com/office/powerpoint/2010/main" val="3108721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s://doi.org/10.1257/aer.20141734" TargetMode="Externa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youtube.com/watch?v=Ya5cjo7bGC8"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4.sv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6.png"/><Relationship Id="rId7" Type="http://schemas.openxmlformats.org/officeDocument/2006/relationships/hyperlink" Target="https://www.youtube.com/watch?v=Ya5cjo7bGC8"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4.sv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4.sv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pn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4.sv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12.svg"/></Relationships>
</file>

<file path=ppt/slides/_rels/slide19.xml.rels><?xml version="1.0" encoding="UTF-8" standalone="yes"?>
<Relationships xmlns="http://schemas.openxmlformats.org/package/2006/relationships"><Relationship Id="rId8" Type="http://schemas.openxmlformats.org/officeDocument/2006/relationships/hyperlink" Target="https://allyouhavetodoisask.com/news/the-all-you-have-to-do-is-ask-journey-infographic" TargetMode="External"/><Relationship Id="rId3" Type="http://schemas.openxmlformats.org/officeDocument/2006/relationships/image" Target="../media/image1.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1.sv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umich.qualtrics.com/jfe/form/SV_d0bVREYSYeeeMyF" TargetMode="External"/><Relationship Id="rId3" Type="http://schemas.openxmlformats.org/officeDocument/2006/relationships/image" Target="../media/image9.png"/><Relationship Id="rId7"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3.svg"/><Relationship Id="rId9"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9.png"/><Relationship Id="rId7" Type="http://schemas.openxmlformats.org/officeDocument/2006/relationships/hyperlink" Target="https://umich.qualtrics.com/jfe/form/SV_d0bVREYSYeeeMyF"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3.svg"/></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9.png"/><Relationship Id="rId7" Type="http://schemas.openxmlformats.org/officeDocument/2006/relationships/hyperlink" Target="https://umich.qualtrics.com/jfe/form/SV_d0bVREYSYeeeMyF"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3.svg"/></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9.png"/><Relationship Id="rId7" Type="http://schemas.openxmlformats.org/officeDocument/2006/relationships/hyperlink" Target="https://umich.qualtrics.com/jfe/form/SV_d0bVREYSYeeeMyF"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3.svg"/></Relationships>
</file>

<file path=ppt/slides/_rels/slide2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9.png"/><Relationship Id="rId7" Type="http://schemas.openxmlformats.org/officeDocument/2006/relationships/hyperlink" Target="https://umich.qualtrics.com/jfe/form/SV_d0bVREYSYeeeMyF"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3.sv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hyperlink" Target="https://umich.qualtrics.com/jfe/form/SV_d0bVREYSYeeeMyF" TargetMode="External"/><Relationship Id="rId4" Type="http://schemas.openxmlformats.org/officeDocument/2006/relationships/image" Target="../media/image2.svg"/></Relationships>
</file>

<file path=ppt/slides/_rels/slide2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4.svg"/><Relationship Id="rId9"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s://drstefjohnson.com/" TargetMode="External"/><Relationship Id="rId5" Type="http://schemas.openxmlformats.org/officeDocument/2006/relationships/image" Target="../media/image50.png"/><Relationship Id="rId4" Type="http://schemas.openxmlformats.org/officeDocument/2006/relationships/image" Target="../media/image4.svg"/></Relationships>
</file>

<file path=ppt/slides/_rels/slide28.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3.png"/><Relationship Id="rId7"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54.svg"/><Relationship Id="rId4" Type="http://schemas.openxmlformats.org/officeDocument/2006/relationships/image" Target="../media/image4.svg"/><Relationship Id="rId9"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1.xml.rels><?xml version="1.0" encoding="UTF-8" standalone="yes"?>
<Relationships xmlns="http://schemas.openxmlformats.org/package/2006/relationships"><Relationship Id="rId8" Type="http://schemas.openxmlformats.org/officeDocument/2006/relationships/hyperlink" Target="https://umich.qualtrics.com/jfe/form/SV_d0bVREYSYeeeMyF" TargetMode="External"/><Relationship Id="rId3" Type="http://schemas.openxmlformats.org/officeDocument/2006/relationships/image" Target="../media/image13.svg"/><Relationship Id="rId7" Type="http://schemas.openxmlformats.org/officeDocument/2006/relationships/hyperlink" Target="https://www.youtube.com/watch?v=qVgKmCEru4A" TargetMode="Externa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https://www.youtube.com/watch?v=ii8phQf8E3s" TargetMode="External"/><Relationship Id="rId5" Type="http://schemas.openxmlformats.org/officeDocument/2006/relationships/hyperlink" Target="https://podcasts.apple.com/us/podcast/the-no-club-member/id1501859206?i=1000559473555" TargetMode="External"/><Relationship Id="rId10" Type="http://schemas.openxmlformats.org/officeDocument/2006/relationships/image" Target="../media/image56.svg"/><Relationship Id="rId4" Type="http://schemas.openxmlformats.org/officeDocument/2006/relationships/hyperlink" Target="https://www.youtube.com/watch?v=Ya5cjo7bGC8" TargetMode="External"/><Relationship Id="rId9" Type="http://schemas.openxmlformats.org/officeDocument/2006/relationships/image" Target="../media/image5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www.plannedparenthood.org/learn/gender-identity/sex-gender-identity/what-are-gender-roles-and-stereotyp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www.youtube.com/watch?v=Ya5cjo7bGC8" TargetMode="Externa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doi.org/10.1257/aer.20141734" TargetMode="External"/><Relationship Id="rId5" Type="http://schemas.openxmlformats.org/officeDocument/2006/relationships/image" Target="../media/image14.jpe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hyperlink" Target="https://doi.org/10.1257/aer.20141734" TargetMode="Externa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158700" y="-278306"/>
            <a:ext cx="6125446" cy="10843612"/>
          </a:xfrm>
          <a:prstGeom prst="rect">
            <a:avLst/>
          </a:prstGeom>
          <a:solidFill>
            <a:srgbClr val="FFB923"/>
          </a:solidFill>
        </p:spPr>
      </p:sp>
      <p:grpSp>
        <p:nvGrpSpPr>
          <p:cNvPr id="3" name="Group 3"/>
          <p:cNvGrpSpPr/>
          <p:nvPr/>
        </p:nvGrpSpPr>
        <p:grpSpPr>
          <a:xfrm>
            <a:off x="12793174" y="5391036"/>
            <a:ext cx="4873938" cy="4156205"/>
            <a:chOff x="-940742" y="-47625"/>
            <a:chExt cx="6498584" cy="5541606"/>
          </a:xfrm>
        </p:grpSpPr>
        <p:sp>
          <p:nvSpPr>
            <p:cNvPr id="4" name="TextBox 4"/>
            <p:cNvSpPr txBox="1"/>
            <p:nvPr/>
          </p:nvSpPr>
          <p:spPr>
            <a:xfrm>
              <a:off x="-940740" y="2549072"/>
              <a:ext cx="6498582" cy="2944909"/>
            </a:xfrm>
            <a:prstGeom prst="rect">
              <a:avLst/>
            </a:prstGeom>
          </p:spPr>
          <p:txBody>
            <a:bodyPr wrap="square" lIns="0" tIns="0" rIns="0" bIns="0" rtlCol="0" anchor="t">
              <a:spAutoFit/>
            </a:bodyPr>
            <a:lstStyle/>
            <a:p>
              <a:pPr algn="ctr">
                <a:lnSpc>
                  <a:spcPts val="3499"/>
                </a:lnSpc>
              </a:pPr>
              <a:r>
                <a:rPr lang="en-US" sz="2450" b="1" dirty="0">
                  <a:solidFill>
                    <a:srgbClr val="000000"/>
                  </a:solidFill>
                  <a:latin typeface="Clear Sans Regular"/>
                </a:rPr>
                <a:t>Elizabeth Monson, PharmD, BCPS</a:t>
              </a:r>
            </a:p>
            <a:p>
              <a:pPr algn="ctr">
                <a:lnSpc>
                  <a:spcPts val="3499"/>
                </a:lnSpc>
              </a:pPr>
              <a:r>
                <a:rPr lang="en-US" sz="2450" dirty="0">
                  <a:solidFill>
                    <a:srgbClr val="000000"/>
                  </a:solidFill>
                  <a:latin typeface="Clear Sans Regular"/>
                </a:rPr>
                <a:t>Assistant Professor of </a:t>
              </a:r>
              <a:endParaRPr lang="en-US" sz="2450" dirty="0">
                <a:solidFill>
                  <a:srgbClr val="000000"/>
                </a:solidFill>
                <a:latin typeface="Clear Sans Regular"/>
                <a:cs typeface="Clear Sans Regular"/>
              </a:endParaRPr>
            </a:p>
            <a:p>
              <a:pPr algn="ctr">
                <a:lnSpc>
                  <a:spcPts val="3499"/>
                </a:lnSpc>
              </a:pPr>
              <a:r>
                <a:rPr lang="en-US" sz="2450" dirty="0">
                  <a:solidFill>
                    <a:srgbClr val="000000"/>
                  </a:solidFill>
                  <a:latin typeface="Clear Sans Regular"/>
                </a:rPr>
                <a:t>Pharmacy Practice</a:t>
              </a:r>
              <a:endParaRPr lang="en-US" sz="2450" dirty="0">
                <a:solidFill>
                  <a:srgbClr val="000000"/>
                </a:solidFill>
                <a:latin typeface="Clear Sans Regular"/>
                <a:cs typeface="Clear Sans Regular"/>
              </a:endParaRPr>
            </a:p>
            <a:p>
              <a:pPr algn="ctr">
                <a:lnSpc>
                  <a:spcPts val="3499"/>
                </a:lnSpc>
              </a:pPr>
              <a:r>
                <a:rPr lang="en-US" sz="2450" dirty="0">
                  <a:solidFill>
                    <a:srgbClr val="000000"/>
                  </a:solidFill>
                  <a:latin typeface="Clear Sans Regular"/>
                </a:rPr>
                <a:t>North Dakota State University</a:t>
              </a:r>
              <a:endParaRPr lang="en-US" sz="2450" dirty="0">
                <a:solidFill>
                  <a:srgbClr val="000000"/>
                </a:solidFill>
                <a:latin typeface="Clear Sans Regular"/>
                <a:cs typeface="Clear Sans Regular"/>
              </a:endParaRPr>
            </a:p>
            <a:p>
              <a:pPr algn="ctr">
                <a:lnSpc>
                  <a:spcPts val="3499"/>
                </a:lnSpc>
              </a:pPr>
              <a:r>
                <a:rPr lang="en-US" sz="2450" dirty="0">
                  <a:solidFill>
                    <a:srgbClr val="000000"/>
                  </a:solidFill>
                  <a:latin typeface="Clear Sans Regular"/>
                </a:rPr>
                <a:t>Essentia Health</a:t>
              </a:r>
              <a:endParaRPr lang="en-US" sz="2450" dirty="0">
                <a:solidFill>
                  <a:srgbClr val="000000"/>
                </a:solidFill>
                <a:latin typeface="Clear Sans Regular"/>
                <a:cs typeface="Clear Sans Regular"/>
              </a:endParaRPr>
            </a:p>
          </p:txBody>
        </p:sp>
        <p:sp>
          <p:nvSpPr>
            <p:cNvPr id="6" name="TextBox 6"/>
            <p:cNvSpPr txBox="1"/>
            <p:nvPr/>
          </p:nvSpPr>
          <p:spPr>
            <a:xfrm>
              <a:off x="-940741" y="-47625"/>
              <a:ext cx="6498583" cy="1749966"/>
            </a:xfrm>
            <a:prstGeom prst="rect">
              <a:avLst/>
            </a:prstGeom>
          </p:spPr>
          <p:txBody>
            <a:bodyPr wrap="square" lIns="0" tIns="0" rIns="0" bIns="0" rtlCol="0" anchor="t">
              <a:spAutoFit/>
            </a:bodyPr>
            <a:lstStyle/>
            <a:p>
              <a:pPr algn="ctr">
                <a:lnSpc>
                  <a:spcPts val="3499"/>
                </a:lnSpc>
              </a:pPr>
              <a:r>
                <a:rPr lang="en-US" sz="2499" b="1" dirty="0">
                  <a:solidFill>
                    <a:srgbClr val="000000"/>
                  </a:solidFill>
                  <a:latin typeface="Clear Sans Regular"/>
                </a:rPr>
                <a:t>Allison </a:t>
              </a:r>
              <a:r>
                <a:rPr lang="en-US" sz="2499" b="1" dirty="0" err="1">
                  <a:solidFill>
                    <a:srgbClr val="000000"/>
                  </a:solidFill>
                  <a:latin typeface="Clear Sans Regular"/>
                </a:rPr>
                <a:t>Hursman</a:t>
              </a:r>
              <a:r>
                <a:rPr lang="en-US" sz="2499" b="1" dirty="0">
                  <a:solidFill>
                    <a:srgbClr val="000000"/>
                  </a:solidFill>
                  <a:latin typeface="Clear Sans Regular"/>
                </a:rPr>
                <a:t>, PharmD, BCGP</a:t>
              </a:r>
            </a:p>
            <a:p>
              <a:pPr algn="ctr">
                <a:lnSpc>
                  <a:spcPts val="3499"/>
                </a:lnSpc>
              </a:pPr>
              <a:r>
                <a:rPr lang="en-US" sz="2499" dirty="0">
                  <a:solidFill>
                    <a:srgbClr val="000000"/>
                  </a:solidFill>
                  <a:latin typeface="Clear Sans Regular"/>
                </a:rPr>
                <a:t>Population Health Pharmacist</a:t>
              </a:r>
            </a:p>
            <a:p>
              <a:pPr algn="ctr">
                <a:lnSpc>
                  <a:spcPts val="3499"/>
                </a:lnSpc>
              </a:pPr>
              <a:r>
                <a:rPr lang="en-US" sz="2499" dirty="0">
                  <a:solidFill>
                    <a:srgbClr val="000000"/>
                  </a:solidFill>
                  <a:latin typeface="Clear Sans Regular"/>
                </a:rPr>
                <a:t>Essentia Health</a:t>
              </a:r>
            </a:p>
          </p:txBody>
        </p:sp>
        <p:sp>
          <p:nvSpPr>
            <p:cNvPr id="7" name="AutoShape 7"/>
            <p:cNvSpPr/>
            <p:nvPr/>
          </p:nvSpPr>
          <p:spPr>
            <a:xfrm>
              <a:off x="-940742" y="2162327"/>
              <a:ext cx="6295384" cy="0"/>
            </a:xfrm>
            <a:prstGeom prst="line">
              <a:avLst/>
            </a:prstGeom>
            <a:ln w="25400" cap="rnd">
              <a:solidFill>
                <a:srgbClr val="000000"/>
              </a:solidFill>
              <a:prstDash val="solid"/>
              <a:headEnd type="none" w="sm" len="sm"/>
              <a:tailEnd type="none" w="sm" len="sm"/>
            </a:ln>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3420449" y="1022314"/>
            <a:ext cx="689712" cy="702485"/>
          </a:xfrm>
          <a:prstGeom prst="rect">
            <a:avLst/>
          </a:prstGeom>
        </p:spPr>
      </p:pic>
      <p:grpSp>
        <p:nvGrpSpPr>
          <p:cNvPr id="13" name="Group 13"/>
          <p:cNvGrpSpPr/>
          <p:nvPr/>
        </p:nvGrpSpPr>
        <p:grpSpPr>
          <a:xfrm>
            <a:off x="797531" y="4517146"/>
            <a:ext cx="10450515" cy="5203991"/>
            <a:chOff x="0" y="295275"/>
            <a:chExt cx="13934020" cy="6938656"/>
          </a:xfrm>
        </p:grpSpPr>
        <p:sp>
          <p:nvSpPr>
            <p:cNvPr id="14" name="TextBox 14"/>
            <p:cNvSpPr txBox="1"/>
            <p:nvPr/>
          </p:nvSpPr>
          <p:spPr>
            <a:xfrm>
              <a:off x="0" y="295275"/>
              <a:ext cx="13934020" cy="5089429"/>
            </a:xfrm>
            <a:prstGeom prst="rect">
              <a:avLst/>
            </a:prstGeom>
          </p:spPr>
          <p:txBody>
            <a:bodyPr wrap="square" lIns="0" tIns="0" rIns="0" bIns="0" rtlCol="0" anchor="t">
              <a:spAutoFit/>
            </a:bodyPr>
            <a:lstStyle/>
            <a:p>
              <a:pPr>
                <a:lnSpc>
                  <a:spcPts val="15500"/>
                </a:lnSpc>
              </a:pPr>
              <a:r>
                <a:rPr lang="en-US" sz="8800" spc="-155" dirty="0">
                  <a:solidFill>
                    <a:srgbClr val="000000"/>
                  </a:solidFill>
                  <a:latin typeface="Hammersmith One Bold"/>
                </a:rPr>
                <a:t>Are YOU leading the life you want to?</a:t>
              </a:r>
              <a:endParaRPr lang="en-US" sz="1400" dirty="0">
                <a:cs typeface="Calibri"/>
              </a:endParaRPr>
            </a:p>
          </p:txBody>
        </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60" t="21264" r="6608" b="71845"/>
            <a:stretch>
              <a:fillRect/>
            </a:stretch>
          </p:blipFill>
          <p:spPr>
            <a:xfrm>
              <a:off x="205483" y="6145849"/>
              <a:ext cx="7103442" cy="524969"/>
            </a:xfrm>
            <a:prstGeom prst="rect">
              <a:avLst/>
            </a:prstGeom>
          </p:spPr>
        </p:pic>
        <p:sp>
          <p:nvSpPr>
            <p:cNvPr id="16" name="TextBox 16"/>
            <p:cNvSpPr txBox="1"/>
            <p:nvPr/>
          </p:nvSpPr>
          <p:spPr>
            <a:xfrm>
              <a:off x="496584" y="6513206"/>
              <a:ext cx="13302649" cy="720725"/>
            </a:xfrm>
            <a:prstGeom prst="rect">
              <a:avLst/>
            </a:prstGeom>
          </p:spPr>
          <p:txBody>
            <a:bodyPr lIns="0" tIns="0" rIns="0" bIns="0" rtlCol="0" anchor="t">
              <a:spAutoFit/>
            </a:bodyPr>
            <a:lstStyle/>
            <a:p>
              <a:pPr>
                <a:lnSpc>
                  <a:spcPts val="4200"/>
                </a:lnSpc>
                <a:spcBef>
                  <a:spcPct val="0"/>
                </a:spcBef>
              </a:pPr>
              <a:endParaRPr lang="en-US" sz="3500">
                <a:solidFill>
                  <a:srgbClr val="000000"/>
                </a:solidFill>
                <a:latin typeface="Clear Sans Regular Bold"/>
                <a:cs typeface="Clear Sans Regular Bold"/>
              </a:endParaRPr>
            </a:p>
          </p:txBody>
        </p:sp>
        <p:sp>
          <p:nvSpPr>
            <p:cNvPr id="17" name="TextBox 17"/>
            <p:cNvSpPr txBox="1"/>
            <p:nvPr/>
          </p:nvSpPr>
          <p:spPr>
            <a:xfrm>
              <a:off x="0" y="5291520"/>
              <a:ext cx="13302649" cy="666749"/>
            </a:xfrm>
            <a:prstGeom prst="rect">
              <a:avLst/>
            </a:prstGeom>
          </p:spPr>
          <p:txBody>
            <a:bodyPr lIns="0" tIns="0" rIns="0" bIns="0" rtlCol="0" anchor="t">
              <a:spAutoFit/>
            </a:bodyPr>
            <a:lstStyle/>
            <a:p>
              <a:pPr>
                <a:lnSpc>
                  <a:spcPts val="4200"/>
                </a:lnSpc>
              </a:pPr>
              <a:endParaRPr lang="en-US" sz="3000">
                <a:solidFill>
                  <a:srgbClr val="000000"/>
                </a:solidFill>
                <a:latin typeface="Clear Sans Regular"/>
                <a:cs typeface="Clear Sans Regul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809331" y="1515033"/>
            <a:ext cx="14669338" cy="1219565"/>
          </a:xfrm>
          <a:prstGeom prst="rect">
            <a:avLst/>
          </a:prstGeom>
        </p:spPr>
        <p:txBody>
          <a:bodyPr lIns="0" tIns="0" rIns="0" bIns="0" rtlCol="0" anchor="t">
            <a:spAutoFit/>
          </a:bodyPr>
          <a:lstStyle/>
          <a:p>
            <a:pPr>
              <a:lnSpc>
                <a:spcPts val="9349"/>
              </a:lnSpc>
              <a:spcBef>
                <a:spcPct val="0"/>
              </a:spcBef>
            </a:pPr>
            <a:r>
              <a:rPr lang="en-US" sz="8450">
                <a:solidFill>
                  <a:srgbClr val="000000"/>
                </a:solidFill>
                <a:latin typeface="Hammersmith One Bold"/>
              </a:rPr>
              <a:t>Take one for the team</a:t>
            </a:r>
            <a:endParaRPr lang="en-US" sz="8450">
              <a:latin typeface="Hammersmith One Bold"/>
            </a:endParaRPr>
          </a:p>
        </p:txBody>
      </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0" t="21264" r="6608" b="71845"/>
          <a:stretch>
            <a:fillRect/>
          </a:stretch>
        </p:blipFill>
        <p:spPr>
          <a:xfrm flipH="1">
            <a:off x="-311280" y="9790382"/>
            <a:ext cx="18910559" cy="1397557"/>
          </a:xfrm>
          <a:prstGeom prst="rect">
            <a:avLst/>
          </a:prstGeom>
        </p:spPr>
      </p:pic>
      <p:sp>
        <p:nvSpPr>
          <p:cNvPr id="5" name="TextBox 4">
            <a:extLst>
              <a:ext uri="{FF2B5EF4-FFF2-40B4-BE49-F238E27FC236}">
                <a16:creationId xmlns:a16="http://schemas.microsoft.com/office/drawing/2014/main" id="{0DCDEF44-B1FA-BCDA-0F62-0B7AF001FC16}"/>
              </a:ext>
            </a:extLst>
          </p:cNvPr>
          <p:cNvSpPr txBox="1"/>
          <p:nvPr/>
        </p:nvSpPr>
        <p:spPr>
          <a:xfrm>
            <a:off x="10057536" y="2957078"/>
            <a:ext cx="7401789" cy="68634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cs typeface="Calibri"/>
              </a:rPr>
              <a:t>Task that everyone wanted done, but preferred someone else to do</a:t>
            </a:r>
            <a:endParaRPr lang="en-US" b="1">
              <a:cs typeface="Calibri"/>
            </a:endParaRPr>
          </a:p>
          <a:p>
            <a:endParaRPr lang="en-US" sz="4000" b="1">
              <a:cs typeface="Calibri"/>
            </a:endParaRPr>
          </a:p>
          <a:p>
            <a:r>
              <a:rPr lang="en-US" sz="4000" u="sng">
                <a:cs typeface="Calibri"/>
              </a:rPr>
              <a:t>Requestor added:</a:t>
            </a:r>
          </a:p>
          <a:p>
            <a:pPr marL="1028700" lvl="1" indent="-571500">
              <a:buFont typeface="Arial"/>
              <a:buChar char="•"/>
            </a:pPr>
            <a:r>
              <a:rPr lang="en-US" sz="4000">
                <a:cs typeface="Calibri"/>
              </a:rPr>
              <a:t>Women are asked more by both men and women</a:t>
            </a:r>
          </a:p>
          <a:p>
            <a:pPr marL="1028700" lvl="1" indent="-571500">
              <a:buFont typeface="Arial"/>
              <a:buChar char="•"/>
            </a:pPr>
            <a:r>
              <a:rPr lang="en-US" sz="4000">
                <a:cs typeface="Calibri"/>
              </a:rPr>
              <a:t>Requests </a:t>
            </a:r>
            <a:r>
              <a:rPr lang="en-US" sz="4000" b="1">
                <a:cs typeface="Calibri"/>
              </a:rPr>
              <a:t>increase</a:t>
            </a:r>
            <a:r>
              <a:rPr lang="en-US" sz="4000">
                <a:cs typeface="Calibri"/>
              </a:rPr>
              <a:t> the likelihood that someone will volunteer despite gender</a:t>
            </a:r>
          </a:p>
          <a:p>
            <a:pPr marL="1028700" lvl="1" indent="-571500">
              <a:buFont typeface="Arial"/>
              <a:buChar char="•"/>
            </a:pPr>
            <a:r>
              <a:rPr lang="en-US" sz="4000">
                <a:cs typeface="Calibri"/>
              </a:rPr>
              <a:t>Increase in volunteering in women is larger</a:t>
            </a:r>
          </a:p>
        </p:txBody>
      </p:sp>
      <p:sp>
        <p:nvSpPr>
          <p:cNvPr id="6" name="TextBox 5">
            <a:extLst>
              <a:ext uri="{FF2B5EF4-FFF2-40B4-BE49-F238E27FC236}">
                <a16:creationId xmlns:a16="http://schemas.microsoft.com/office/drawing/2014/main" id="{5CBADB1C-1E0C-C3C7-837B-1D9E06728E67}"/>
              </a:ext>
            </a:extLst>
          </p:cNvPr>
          <p:cNvSpPr txBox="1"/>
          <p:nvPr/>
        </p:nvSpPr>
        <p:spPr>
          <a:xfrm>
            <a:off x="2320635" y="9880023"/>
            <a:ext cx="1365365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a:ea typeface="+mn-lt"/>
                <a:cs typeface="+mn-lt"/>
              </a:rPr>
              <a:t>Babcock L, Recalde MP, Vesterlund L, Weingart L. Gender Differences in Accepting and Receiving Requests for Tasks with Low Promotability. </a:t>
            </a:r>
            <a:r>
              <a:rPr lang="en-US" sz="1200" i="1">
                <a:ea typeface="+mn-lt"/>
                <a:cs typeface="+mn-lt"/>
              </a:rPr>
              <a:t>American Economic Review</a:t>
            </a:r>
            <a:r>
              <a:rPr lang="en-US" sz="1200">
                <a:ea typeface="+mn-lt"/>
                <a:cs typeface="+mn-lt"/>
              </a:rPr>
              <a:t>. 2017;107(3):714-747. </a:t>
            </a:r>
            <a:r>
              <a:rPr lang="en-US" sz="1200" err="1">
                <a:ea typeface="+mn-lt"/>
                <a:cs typeface="+mn-lt"/>
              </a:rPr>
              <a:t>doi</a:t>
            </a:r>
            <a:r>
              <a:rPr lang="en-US" sz="1200">
                <a:ea typeface="+mn-lt"/>
                <a:cs typeface="+mn-lt"/>
              </a:rPr>
              <a:t>:</a:t>
            </a:r>
            <a:r>
              <a:rPr lang="en-US" sz="1200">
                <a:ea typeface="+mn-lt"/>
                <a:cs typeface="+mn-lt"/>
                <a:hlinkClick r:id="rId5"/>
              </a:rPr>
              <a:t>10.1257/aer.20141734</a:t>
            </a:r>
            <a:endParaRPr lang="en-US" sz="1200">
              <a:cs typeface="Calibri"/>
            </a:endParaRPr>
          </a:p>
        </p:txBody>
      </p:sp>
      <p:pic>
        <p:nvPicPr>
          <p:cNvPr id="4" name="Picture 3">
            <a:extLst>
              <a:ext uri="{FF2B5EF4-FFF2-40B4-BE49-F238E27FC236}">
                <a16:creationId xmlns:a16="http://schemas.microsoft.com/office/drawing/2014/main" id="{856799F6-9070-6265-D81D-11D50D4D9C73}"/>
              </a:ext>
            </a:extLst>
          </p:cNvPr>
          <p:cNvPicPr>
            <a:picLocks noChangeAspect="1"/>
          </p:cNvPicPr>
          <p:nvPr/>
        </p:nvPicPr>
        <p:blipFill>
          <a:blip r:embed="rId6"/>
          <a:stretch>
            <a:fillRect/>
          </a:stretch>
        </p:blipFill>
        <p:spPr>
          <a:xfrm>
            <a:off x="1108694" y="3356499"/>
            <a:ext cx="8697571" cy="5492607"/>
          </a:xfrm>
          <a:prstGeom prst="rect">
            <a:avLst/>
          </a:prstGeom>
        </p:spPr>
      </p:pic>
    </p:spTree>
    <p:extLst>
      <p:ext uri="{BB962C8B-B14F-4D97-AF65-F5344CB8AC3E}">
        <p14:creationId xmlns:p14="http://schemas.microsoft.com/office/powerpoint/2010/main" val="2835623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0" t="21264" r="6608" b="71845"/>
          <a:stretch>
            <a:fillRect/>
          </a:stretch>
        </p:blipFill>
        <p:spPr>
          <a:xfrm rot="5400000">
            <a:off x="12761773" y="4742132"/>
            <a:ext cx="10861953" cy="802736"/>
          </a:xfrm>
          <a:prstGeom prst="rect">
            <a:avLst/>
          </a:prstGeom>
        </p:spPr>
      </p:pic>
      <p:grpSp>
        <p:nvGrpSpPr>
          <p:cNvPr id="3" name="Group 3"/>
          <p:cNvGrpSpPr/>
          <p:nvPr/>
        </p:nvGrpSpPr>
        <p:grpSpPr>
          <a:xfrm>
            <a:off x="1947125" y="2734925"/>
            <a:ext cx="6967517" cy="5175669"/>
            <a:chOff x="0" y="-28575"/>
            <a:chExt cx="7304207" cy="6778443"/>
          </a:xfrm>
        </p:grpSpPr>
        <p:sp>
          <p:nvSpPr>
            <p:cNvPr id="4" name="TextBox 4"/>
            <p:cNvSpPr txBox="1"/>
            <p:nvPr/>
          </p:nvSpPr>
          <p:spPr>
            <a:xfrm>
              <a:off x="0" y="-28575"/>
              <a:ext cx="7304207" cy="1581628"/>
            </a:xfrm>
            <a:prstGeom prst="rect">
              <a:avLst/>
            </a:prstGeom>
          </p:spPr>
          <p:txBody>
            <a:bodyPr lIns="0" tIns="0" rIns="0" bIns="0" rtlCol="0" anchor="t">
              <a:spAutoFit/>
            </a:bodyPr>
            <a:lstStyle/>
            <a:p>
              <a:pPr>
                <a:lnSpc>
                  <a:spcPts val="4550"/>
                </a:lnSpc>
              </a:pPr>
              <a:r>
                <a:rPr lang="en-US" sz="4000">
                  <a:solidFill>
                    <a:srgbClr val="000000"/>
                  </a:solidFill>
                  <a:latin typeface="Hammersmith One"/>
                </a:rPr>
                <a:t>Greater time spent on NPTs</a:t>
              </a:r>
              <a:endParaRPr lang="en-US" sz="4000">
                <a:cs typeface="Calibri"/>
              </a:endParaRPr>
            </a:p>
          </p:txBody>
        </p:sp>
        <p:sp>
          <p:nvSpPr>
            <p:cNvPr id="5" name="TextBox 5"/>
            <p:cNvSpPr txBox="1"/>
            <p:nvPr/>
          </p:nvSpPr>
          <p:spPr>
            <a:xfrm>
              <a:off x="0" y="861435"/>
              <a:ext cx="7086347" cy="5888433"/>
            </a:xfrm>
            <a:prstGeom prst="rect">
              <a:avLst/>
            </a:prstGeom>
          </p:spPr>
          <p:txBody>
            <a:bodyPr wrap="square" lIns="0" tIns="0" rIns="0" bIns="0" rtlCol="0" anchor="t">
              <a:spAutoFit/>
            </a:bodyPr>
            <a:lstStyle/>
            <a:p>
              <a:pPr marL="342900" indent="-342900">
                <a:lnSpc>
                  <a:spcPts val="3499"/>
                </a:lnSpc>
                <a:buFont typeface="Calibri"/>
                <a:buChar char="-"/>
              </a:pPr>
              <a:r>
                <a:rPr lang="en-US" sz="3600">
                  <a:solidFill>
                    <a:srgbClr val="000000"/>
                  </a:solidFill>
                  <a:latin typeface="Clear Sans Regular"/>
                  <a:cs typeface="Clear Sans Regular"/>
                </a:rPr>
                <a:t>Career stagnation</a:t>
              </a:r>
            </a:p>
            <a:p>
              <a:pPr marL="342900" indent="-342900">
                <a:lnSpc>
                  <a:spcPts val="3499"/>
                </a:lnSpc>
                <a:buFont typeface="Calibri"/>
                <a:buChar char="-"/>
              </a:pPr>
              <a:endParaRPr lang="en-US" sz="3600">
                <a:solidFill>
                  <a:srgbClr val="000000"/>
                </a:solidFill>
                <a:latin typeface="Clear Sans Regular"/>
                <a:cs typeface="Clear Sans Regular"/>
              </a:endParaRPr>
            </a:p>
            <a:p>
              <a:pPr marL="342900" indent="-342900">
                <a:lnSpc>
                  <a:spcPts val="3499"/>
                </a:lnSpc>
                <a:buFont typeface="Calibri"/>
                <a:buChar char="-"/>
              </a:pPr>
              <a:r>
                <a:rPr lang="en-US" sz="3600">
                  <a:solidFill>
                    <a:srgbClr val="000000"/>
                  </a:solidFill>
                  <a:latin typeface="Clear Sans Regular"/>
                  <a:cs typeface="Clear Sans Regular"/>
                </a:rPr>
                <a:t>Diminished personal identity</a:t>
              </a:r>
            </a:p>
            <a:p>
              <a:pPr marL="342900" indent="-342900">
                <a:lnSpc>
                  <a:spcPts val="3499"/>
                </a:lnSpc>
                <a:buFont typeface="Calibri"/>
                <a:buChar char="-"/>
              </a:pPr>
              <a:endParaRPr lang="en-US" sz="3600">
                <a:solidFill>
                  <a:srgbClr val="000000"/>
                </a:solidFill>
                <a:latin typeface="Clear Sans Regular"/>
                <a:cs typeface="Clear Sans Regular"/>
              </a:endParaRPr>
            </a:p>
            <a:p>
              <a:pPr marL="342900" indent="-342900">
                <a:lnSpc>
                  <a:spcPts val="3499"/>
                </a:lnSpc>
                <a:buFont typeface="Calibri"/>
                <a:buChar char="-"/>
              </a:pPr>
              <a:r>
                <a:rPr lang="en-US" sz="3600">
                  <a:solidFill>
                    <a:srgbClr val="000000"/>
                  </a:solidFill>
                  <a:latin typeface="Clear Sans Regular"/>
                  <a:cs typeface="Clear Sans Regular"/>
                </a:rPr>
                <a:t>Emotional exhaustion</a:t>
              </a:r>
              <a:endParaRPr lang="en-US"/>
            </a:p>
            <a:p>
              <a:pPr marL="342900" indent="-342900">
                <a:lnSpc>
                  <a:spcPts val="3499"/>
                </a:lnSpc>
                <a:buFont typeface="Calibri"/>
                <a:buChar char="-"/>
              </a:pPr>
              <a:endParaRPr lang="en-US" sz="3600">
                <a:solidFill>
                  <a:srgbClr val="000000"/>
                </a:solidFill>
                <a:latin typeface="Clear Sans Regular"/>
                <a:cs typeface="Clear Sans Regular"/>
              </a:endParaRPr>
            </a:p>
            <a:p>
              <a:pPr marL="342900" indent="-342900">
                <a:lnSpc>
                  <a:spcPts val="3499"/>
                </a:lnSpc>
                <a:buFont typeface="Calibri"/>
                <a:buChar char="-"/>
              </a:pPr>
              <a:r>
                <a:rPr lang="en-US" sz="3600">
                  <a:solidFill>
                    <a:srgbClr val="000000"/>
                  </a:solidFill>
                  <a:latin typeface="Clear Sans Regular"/>
                  <a:cs typeface="Clear Sans Regular"/>
                </a:rPr>
                <a:t>Tension with coworkers</a:t>
              </a:r>
              <a:endParaRPr lang="en-US"/>
            </a:p>
            <a:p>
              <a:pPr marL="342900" indent="-342900">
                <a:lnSpc>
                  <a:spcPts val="3499"/>
                </a:lnSpc>
                <a:buFont typeface="Calibri"/>
                <a:buChar char="-"/>
              </a:pPr>
              <a:endParaRPr lang="en-US" sz="3600">
                <a:solidFill>
                  <a:srgbClr val="000000"/>
                </a:solidFill>
                <a:latin typeface="Clear Sans Regular"/>
                <a:cs typeface="Clear Sans Regular"/>
              </a:endParaRPr>
            </a:p>
            <a:p>
              <a:pPr marL="342900" indent="-342900">
                <a:lnSpc>
                  <a:spcPts val="3499"/>
                </a:lnSpc>
                <a:buFont typeface="Calibri"/>
                <a:buChar char="-"/>
              </a:pPr>
              <a:r>
                <a:rPr lang="en-US" sz="3600">
                  <a:solidFill>
                    <a:srgbClr val="000000"/>
                  </a:solidFill>
                  <a:latin typeface="Clear Sans Regular"/>
                  <a:cs typeface="Clear Sans Regular"/>
                </a:rPr>
                <a:t>Job dissatisfaction, stress and turnover</a:t>
              </a:r>
              <a:endParaRPr lang="en-US"/>
            </a:p>
          </p:txBody>
        </p:sp>
      </p:grpSp>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50" r="34"/>
          <a:stretch>
            <a:fillRect/>
          </a:stretch>
        </p:blipFill>
        <p:spPr>
          <a:xfrm rot="5400000">
            <a:off x="1091150" y="2836761"/>
            <a:ext cx="399195" cy="399534"/>
          </a:xfrm>
          <a:prstGeom prst="rect">
            <a:avLst/>
          </a:prstGeom>
        </p:spPr>
      </p:pic>
      <p:grpSp>
        <p:nvGrpSpPr>
          <p:cNvPr id="7" name="Group 7"/>
          <p:cNvGrpSpPr/>
          <p:nvPr/>
        </p:nvGrpSpPr>
        <p:grpSpPr>
          <a:xfrm>
            <a:off x="10711146" y="2734925"/>
            <a:ext cx="6794335" cy="4714771"/>
            <a:chOff x="0" y="-28575"/>
            <a:chExt cx="9059113" cy="6286361"/>
          </a:xfrm>
        </p:grpSpPr>
        <p:sp>
          <p:nvSpPr>
            <p:cNvPr id="8" name="TextBox 8"/>
            <p:cNvSpPr txBox="1"/>
            <p:nvPr/>
          </p:nvSpPr>
          <p:spPr>
            <a:xfrm>
              <a:off x="0" y="-28575"/>
              <a:ext cx="7304207" cy="795089"/>
            </a:xfrm>
            <a:prstGeom prst="rect">
              <a:avLst/>
            </a:prstGeom>
          </p:spPr>
          <p:txBody>
            <a:bodyPr lIns="0" tIns="0" rIns="0" bIns="0" rtlCol="0" anchor="t">
              <a:spAutoFit/>
            </a:bodyPr>
            <a:lstStyle/>
            <a:p>
              <a:pPr>
                <a:lnSpc>
                  <a:spcPts val="4550"/>
                </a:lnSpc>
              </a:pPr>
              <a:r>
                <a:rPr lang="en-US" sz="4000">
                  <a:solidFill>
                    <a:srgbClr val="000000"/>
                  </a:solidFill>
                  <a:latin typeface="Hammersmith One"/>
                </a:rPr>
                <a:t>Work Overload</a:t>
              </a:r>
              <a:endParaRPr lang="en-US" sz="4000">
                <a:cs typeface="Calibri"/>
              </a:endParaRPr>
            </a:p>
          </p:txBody>
        </p:sp>
        <p:sp>
          <p:nvSpPr>
            <p:cNvPr id="9" name="TextBox 9"/>
            <p:cNvSpPr txBox="1"/>
            <p:nvPr/>
          </p:nvSpPr>
          <p:spPr>
            <a:xfrm>
              <a:off x="0" y="861437"/>
              <a:ext cx="9059113" cy="5396349"/>
            </a:xfrm>
            <a:prstGeom prst="rect">
              <a:avLst/>
            </a:prstGeom>
          </p:spPr>
          <p:txBody>
            <a:bodyPr wrap="square" lIns="0" tIns="0" rIns="0" bIns="0" rtlCol="0" anchor="t">
              <a:spAutoFit/>
            </a:bodyPr>
            <a:lstStyle/>
            <a:p>
              <a:pPr marL="342900" indent="-342900">
                <a:lnSpc>
                  <a:spcPts val="3499"/>
                </a:lnSpc>
                <a:buFont typeface="Calibri"/>
                <a:buChar char="-"/>
              </a:pPr>
              <a:r>
                <a:rPr lang="en-US" sz="3600">
                  <a:latin typeface="Clear Sans Regular"/>
                  <a:cs typeface="Clear Sans Regular"/>
                </a:rPr>
                <a:t>Negatively impacts work/family balance</a:t>
              </a:r>
            </a:p>
            <a:p>
              <a:pPr marL="342900" indent="-342900">
                <a:lnSpc>
                  <a:spcPts val="3499"/>
                </a:lnSpc>
                <a:buFont typeface="Calibri"/>
                <a:buChar char="-"/>
              </a:pPr>
              <a:endParaRPr lang="en-US" sz="3600">
                <a:latin typeface="Clear Sans Regular"/>
                <a:cs typeface="Clear Sans Regular"/>
              </a:endParaRPr>
            </a:p>
            <a:p>
              <a:pPr marL="342900" indent="-342900">
                <a:lnSpc>
                  <a:spcPts val="3499"/>
                </a:lnSpc>
                <a:buFont typeface="Calibri"/>
                <a:buChar char="-"/>
              </a:pPr>
              <a:r>
                <a:rPr lang="en-US" sz="3600">
                  <a:latin typeface="Clear Sans Regular"/>
                  <a:cs typeface="Clear Sans Regular"/>
                </a:rPr>
                <a:t>Social isolation</a:t>
              </a:r>
            </a:p>
            <a:p>
              <a:pPr marL="342900" indent="-342900">
                <a:lnSpc>
                  <a:spcPts val="3499"/>
                </a:lnSpc>
                <a:buFont typeface="Calibri"/>
                <a:buChar char="-"/>
              </a:pPr>
              <a:endParaRPr lang="en-US" sz="3600">
                <a:latin typeface="Clear Sans Regular"/>
                <a:cs typeface="Clear Sans Regular"/>
              </a:endParaRPr>
            </a:p>
            <a:p>
              <a:pPr marL="342900" indent="-342900">
                <a:lnSpc>
                  <a:spcPts val="3499"/>
                </a:lnSpc>
                <a:buFont typeface="Calibri"/>
                <a:buChar char="-"/>
              </a:pPr>
              <a:r>
                <a:rPr lang="en-US" sz="3600">
                  <a:latin typeface="Clear Sans Regular"/>
                  <a:cs typeface="Clear Sans Regular"/>
                </a:rPr>
                <a:t>Psychological and physical stress</a:t>
              </a:r>
              <a:endParaRPr lang="en-US"/>
            </a:p>
            <a:p>
              <a:pPr marL="342900" indent="-342900">
                <a:lnSpc>
                  <a:spcPts val="3499"/>
                </a:lnSpc>
                <a:buFont typeface="Calibri"/>
                <a:buChar char="-"/>
              </a:pPr>
              <a:endParaRPr lang="en-US" sz="3600">
                <a:latin typeface="Clear Sans Regular"/>
                <a:cs typeface="Clear Sans Regular"/>
              </a:endParaRPr>
            </a:p>
            <a:p>
              <a:pPr marL="342900" indent="-342900">
                <a:lnSpc>
                  <a:spcPts val="3499"/>
                </a:lnSpc>
                <a:buFont typeface="Calibri"/>
                <a:buChar char="-"/>
              </a:pPr>
              <a:r>
                <a:rPr lang="en-US" sz="3600">
                  <a:latin typeface="Clear Sans Regular"/>
                  <a:cs typeface="Clear Sans Regular"/>
                </a:rPr>
                <a:t>Career stagnation</a:t>
              </a:r>
              <a:endParaRPr lang="en-US"/>
            </a:p>
          </p:txBody>
        </p:sp>
      </p:grpSp>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50" r="34"/>
          <a:stretch>
            <a:fillRect/>
          </a:stretch>
        </p:blipFill>
        <p:spPr>
          <a:xfrm rot="5400000">
            <a:off x="9855173" y="2836761"/>
            <a:ext cx="399195" cy="399534"/>
          </a:xfrm>
          <a:prstGeom prst="rect">
            <a:avLst/>
          </a:prstGeom>
        </p:spPr>
      </p:pic>
      <p:sp>
        <p:nvSpPr>
          <p:cNvPr id="20" name="TextBox 3">
            <a:extLst>
              <a:ext uri="{FF2B5EF4-FFF2-40B4-BE49-F238E27FC236}">
                <a16:creationId xmlns:a16="http://schemas.microsoft.com/office/drawing/2014/main" id="{A64A19BD-2599-C532-58D3-57D8B2AF42B8}"/>
              </a:ext>
            </a:extLst>
          </p:cNvPr>
          <p:cNvSpPr txBox="1"/>
          <p:nvPr/>
        </p:nvSpPr>
        <p:spPr>
          <a:xfrm>
            <a:off x="1809331" y="960852"/>
            <a:ext cx="14669338" cy="1219565"/>
          </a:xfrm>
          <a:prstGeom prst="rect">
            <a:avLst/>
          </a:prstGeom>
        </p:spPr>
        <p:txBody>
          <a:bodyPr lIns="0" tIns="0" rIns="0" bIns="0" rtlCol="0" anchor="t">
            <a:spAutoFit/>
          </a:bodyPr>
          <a:lstStyle/>
          <a:p>
            <a:pPr>
              <a:lnSpc>
                <a:spcPts val="9349"/>
              </a:lnSpc>
              <a:spcBef>
                <a:spcPct val="0"/>
              </a:spcBef>
            </a:pPr>
            <a:r>
              <a:rPr lang="en-US" sz="8450">
                <a:latin typeface="Hammersmith One Bold"/>
              </a:rPr>
              <a:t>What does this mean?</a:t>
            </a:r>
          </a:p>
        </p:txBody>
      </p:sp>
      <p:sp>
        <p:nvSpPr>
          <p:cNvPr id="22" name="TextBox 21">
            <a:extLst>
              <a:ext uri="{FF2B5EF4-FFF2-40B4-BE49-F238E27FC236}">
                <a16:creationId xmlns:a16="http://schemas.microsoft.com/office/drawing/2014/main" id="{F78CBB3B-7BE4-20BE-73CB-83A72C9DC8CA}"/>
              </a:ext>
            </a:extLst>
          </p:cNvPr>
          <p:cNvSpPr txBox="1"/>
          <p:nvPr/>
        </p:nvSpPr>
        <p:spPr>
          <a:xfrm>
            <a:off x="4424796" y="9871363"/>
            <a:ext cx="944533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i="1">
                <a:ea typeface="+mn-lt"/>
                <a:cs typeface="+mn-lt"/>
              </a:rPr>
              <a:t>The No Club: Putting a Stop to Women’s Dead-End Work</a:t>
            </a:r>
            <a:r>
              <a:rPr lang="en-US" sz="1200">
                <a:ea typeface="+mn-lt"/>
                <a:cs typeface="+mn-lt"/>
              </a:rPr>
              <a:t>.; 2022. Accessed February 16, 2023. </a:t>
            </a:r>
            <a:r>
              <a:rPr lang="en-US" sz="1200">
                <a:ea typeface="+mn-lt"/>
                <a:cs typeface="+mn-lt"/>
                <a:hlinkClick r:id="rId7"/>
              </a:rPr>
              <a:t>https://www.youtube.com/watch?v=Ya5cjo7bGC8</a:t>
            </a:r>
            <a:endParaRPr lang="en-US" sz="1200">
              <a:cs typeface="Calibri"/>
            </a:endParaRPr>
          </a:p>
        </p:txBody>
      </p:sp>
    </p:spTree>
    <p:extLst>
      <p:ext uri="{BB962C8B-B14F-4D97-AF65-F5344CB8AC3E}">
        <p14:creationId xmlns:p14="http://schemas.microsoft.com/office/powerpoint/2010/main" val="823137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B923"/>
        </a:solidFill>
        <a:effectLst/>
      </p:bgPr>
    </p:bg>
    <p:spTree>
      <p:nvGrpSpPr>
        <p:cNvPr id="1" name=""/>
        <p:cNvGrpSpPr/>
        <p:nvPr/>
      </p:nvGrpSpPr>
      <p:grpSpPr>
        <a:xfrm>
          <a:off x="0" y="0"/>
          <a:ext cx="0" cy="0"/>
          <a:chOff x="0" y="0"/>
          <a:chExt cx="0" cy="0"/>
        </a:xfrm>
      </p:grpSpPr>
      <p:sp>
        <p:nvSpPr>
          <p:cNvPr id="2" name="AutoShape 2"/>
          <p:cNvSpPr/>
          <p:nvPr/>
        </p:nvSpPr>
        <p:spPr>
          <a:xfrm>
            <a:off x="-329844" y="-288614"/>
            <a:ext cx="6950056" cy="10864228"/>
          </a:xfrm>
          <a:prstGeom prst="rect">
            <a:avLst/>
          </a:prstGeom>
          <a:solidFill>
            <a:srgbClr val="FFFFFF"/>
          </a:solidFill>
        </p:spPr>
      </p:sp>
      <p:grpSp>
        <p:nvGrpSpPr>
          <p:cNvPr id="3" name="Group 3"/>
          <p:cNvGrpSpPr/>
          <p:nvPr/>
        </p:nvGrpSpPr>
        <p:grpSpPr>
          <a:xfrm>
            <a:off x="1217226" y="1484904"/>
            <a:ext cx="5023074" cy="1665987"/>
            <a:chOff x="0" y="76200"/>
            <a:chExt cx="5581014" cy="2221316"/>
          </a:xfrm>
        </p:grpSpPr>
        <p:sp>
          <p:nvSpPr>
            <p:cNvPr id="4" name="TextBox 4"/>
            <p:cNvSpPr txBox="1"/>
            <p:nvPr/>
          </p:nvSpPr>
          <p:spPr>
            <a:xfrm>
              <a:off x="0" y="76200"/>
              <a:ext cx="5581014" cy="1531188"/>
            </a:xfrm>
            <a:prstGeom prst="rect">
              <a:avLst/>
            </a:prstGeom>
          </p:spPr>
          <p:txBody>
            <a:bodyPr wrap="square" lIns="0" tIns="0" rIns="0" bIns="0" rtlCol="0" anchor="t">
              <a:spAutoFit/>
            </a:bodyPr>
            <a:lstStyle/>
            <a:p>
              <a:pPr>
                <a:lnSpc>
                  <a:spcPts val="9349"/>
                </a:lnSpc>
                <a:spcBef>
                  <a:spcPct val="0"/>
                </a:spcBef>
              </a:pPr>
              <a:r>
                <a:rPr lang="en-US" sz="6600">
                  <a:solidFill>
                    <a:srgbClr val="000000"/>
                  </a:solidFill>
                  <a:latin typeface="Hammersmith One Bold"/>
                </a:rPr>
                <a:t>Action Steps</a:t>
              </a: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0" t="21264" r="6608" b="71845"/>
            <a:stretch>
              <a:fillRect/>
            </a:stretch>
          </p:blipFill>
          <p:spPr>
            <a:xfrm>
              <a:off x="0" y="1934553"/>
              <a:ext cx="4911312" cy="362963"/>
            </a:xfrm>
            <a:prstGeom prst="rect">
              <a:avLst/>
            </a:prstGeom>
          </p:spPr>
        </p:pic>
      </p:grpSp>
      <p:grpSp>
        <p:nvGrpSpPr>
          <p:cNvPr id="9" name="Group 9"/>
          <p:cNvGrpSpPr/>
          <p:nvPr/>
        </p:nvGrpSpPr>
        <p:grpSpPr>
          <a:xfrm>
            <a:off x="9832549" y="4891432"/>
            <a:ext cx="6840547" cy="1730236"/>
            <a:chOff x="0" y="-28575"/>
            <a:chExt cx="9120730" cy="2306981"/>
          </a:xfrm>
        </p:grpSpPr>
        <p:sp>
          <p:nvSpPr>
            <p:cNvPr id="10" name="TextBox 10"/>
            <p:cNvSpPr txBox="1"/>
            <p:nvPr/>
          </p:nvSpPr>
          <p:spPr>
            <a:xfrm>
              <a:off x="0" y="-28575"/>
              <a:ext cx="9120730" cy="786540"/>
            </a:xfrm>
            <a:prstGeom prst="rect">
              <a:avLst/>
            </a:prstGeom>
          </p:spPr>
          <p:txBody>
            <a:bodyPr lIns="0" tIns="0" rIns="0" bIns="0" rtlCol="0" anchor="t">
              <a:spAutoFit/>
            </a:bodyPr>
            <a:lstStyle/>
            <a:p>
              <a:pPr>
                <a:lnSpc>
                  <a:spcPts val="4550"/>
                </a:lnSpc>
              </a:pPr>
              <a:r>
                <a:rPr lang="en-US" sz="3500">
                  <a:solidFill>
                    <a:srgbClr val="000000"/>
                  </a:solidFill>
                  <a:latin typeface="Hammersmith One"/>
                </a:rPr>
                <a:t>Do you ask for help?</a:t>
              </a:r>
            </a:p>
          </p:txBody>
        </p:sp>
        <p:sp>
          <p:nvSpPr>
            <p:cNvPr id="11" name="TextBox 11"/>
            <p:cNvSpPr txBox="1"/>
            <p:nvPr/>
          </p:nvSpPr>
          <p:spPr>
            <a:xfrm>
              <a:off x="0" y="896489"/>
              <a:ext cx="9120730" cy="1381917"/>
            </a:xfrm>
            <a:prstGeom prst="rect">
              <a:avLst/>
            </a:prstGeom>
          </p:spPr>
          <p:txBody>
            <a:bodyPr lIns="0" tIns="0" rIns="0" bIns="0" rtlCol="0" anchor="t">
              <a:spAutoFit/>
            </a:bodyPr>
            <a:lstStyle/>
            <a:p>
              <a:pPr>
                <a:lnSpc>
                  <a:spcPts val="4200"/>
                </a:lnSpc>
              </a:pPr>
              <a:r>
                <a:rPr lang="en-US" sz="3000">
                  <a:solidFill>
                    <a:srgbClr val="000000"/>
                  </a:solidFill>
                  <a:latin typeface="Clear Sans Regular"/>
                </a:rPr>
                <a:t>What’s your ask score vs your give score?</a:t>
              </a:r>
            </a:p>
          </p:txBody>
        </p:sp>
      </p:grpSp>
      <p:grpSp>
        <p:nvGrpSpPr>
          <p:cNvPr id="12" name="Group 12"/>
          <p:cNvGrpSpPr/>
          <p:nvPr/>
        </p:nvGrpSpPr>
        <p:grpSpPr>
          <a:xfrm>
            <a:off x="9832549" y="7567746"/>
            <a:ext cx="6840547" cy="1191627"/>
            <a:chOff x="0" y="-28575"/>
            <a:chExt cx="9120730" cy="1588836"/>
          </a:xfrm>
        </p:grpSpPr>
        <p:sp>
          <p:nvSpPr>
            <p:cNvPr id="13" name="TextBox 13"/>
            <p:cNvSpPr txBox="1"/>
            <p:nvPr/>
          </p:nvSpPr>
          <p:spPr>
            <a:xfrm>
              <a:off x="0" y="-28575"/>
              <a:ext cx="9120730" cy="786540"/>
            </a:xfrm>
            <a:prstGeom prst="rect">
              <a:avLst/>
            </a:prstGeom>
          </p:spPr>
          <p:txBody>
            <a:bodyPr lIns="0" tIns="0" rIns="0" bIns="0" rtlCol="0" anchor="t">
              <a:spAutoFit/>
            </a:bodyPr>
            <a:lstStyle/>
            <a:p>
              <a:pPr>
                <a:lnSpc>
                  <a:spcPts val="4550"/>
                </a:lnSpc>
              </a:pPr>
              <a:r>
                <a:rPr lang="en-US" sz="3500">
                  <a:solidFill>
                    <a:srgbClr val="000000"/>
                  </a:solidFill>
                  <a:latin typeface="Hammersmith One"/>
                </a:rPr>
                <a:t>Amplify Voices</a:t>
              </a:r>
            </a:p>
          </p:txBody>
        </p:sp>
        <p:sp>
          <p:nvSpPr>
            <p:cNvPr id="14" name="TextBox 14"/>
            <p:cNvSpPr txBox="1"/>
            <p:nvPr/>
          </p:nvSpPr>
          <p:spPr>
            <a:xfrm>
              <a:off x="0" y="896489"/>
              <a:ext cx="9120730" cy="663772"/>
            </a:xfrm>
            <a:prstGeom prst="rect">
              <a:avLst/>
            </a:prstGeom>
          </p:spPr>
          <p:txBody>
            <a:bodyPr lIns="0" tIns="0" rIns="0" bIns="0" rtlCol="0" anchor="t">
              <a:spAutoFit/>
            </a:bodyPr>
            <a:lstStyle/>
            <a:p>
              <a:pPr>
                <a:lnSpc>
                  <a:spcPts val="4200"/>
                </a:lnSpc>
              </a:pPr>
              <a:r>
                <a:rPr lang="en-US" sz="3000">
                  <a:solidFill>
                    <a:srgbClr val="000000"/>
                  </a:solidFill>
                  <a:latin typeface="Clear Sans Regular"/>
                </a:rPr>
                <a:t>How do you build up females?</a:t>
              </a:r>
            </a:p>
          </p:txBody>
        </p:sp>
      </p:grpSp>
      <p:grpSp>
        <p:nvGrpSpPr>
          <p:cNvPr id="15" name="Group 15"/>
          <p:cNvGrpSpPr/>
          <p:nvPr/>
        </p:nvGrpSpPr>
        <p:grpSpPr>
          <a:xfrm>
            <a:off x="9832549" y="1459208"/>
            <a:ext cx="6840547" cy="2268845"/>
            <a:chOff x="0" y="-28575"/>
            <a:chExt cx="9120730" cy="3025127"/>
          </a:xfrm>
        </p:grpSpPr>
        <p:sp>
          <p:nvSpPr>
            <p:cNvPr id="16" name="TextBox 16"/>
            <p:cNvSpPr txBox="1"/>
            <p:nvPr/>
          </p:nvSpPr>
          <p:spPr>
            <a:xfrm>
              <a:off x="0" y="-28575"/>
              <a:ext cx="9120730" cy="786540"/>
            </a:xfrm>
            <a:prstGeom prst="rect">
              <a:avLst/>
            </a:prstGeom>
          </p:spPr>
          <p:txBody>
            <a:bodyPr lIns="0" tIns="0" rIns="0" bIns="0" rtlCol="0" anchor="t">
              <a:spAutoFit/>
            </a:bodyPr>
            <a:lstStyle/>
            <a:p>
              <a:pPr>
                <a:lnSpc>
                  <a:spcPts val="4550"/>
                </a:lnSpc>
              </a:pPr>
              <a:r>
                <a:rPr lang="en-US" sz="3500">
                  <a:solidFill>
                    <a:srgbClr val="000000"/>
                  </a:solidFill>
                  <a:latin typeface="Hammersmith One"/>
                </a:rPr>
                <a:t>Different expectations</a:t>
              </a:r>
            </a:p>
          </p:txBody>
        </p:sp>
        <p:sp>
          <p:nvSpPr>
            <p:cNvPr id="17" name="TextBox 17"/>
            <p:cNvSpPr txBox="1"/>
            <p:nvPr/>
          </p:nvSpPr>
          <p:spPr>
            <a:xfrm>
              <a:off x="0" y="896489"/>
              <a:ext cx="9120730" cy="2100063"/>
            </a:xfrm>
            <a:prstGeom prst="rect">
              <a:avLst/>
            </a:prstGeom>
          </p:spPr>
          <p:txBody>
            <a:bodyPr lIns="0" tIns="0" rIns="0" bIns="0" rtlCol="0" anchor="t">
              <a:spAutoFit/>
            </a:bodyPr>
            <a:lstStyle/>
            <a:p>
              <a:pPr>
                <a:lnSpc>
                  <a:spcPts val="4200"/>
                </a:lnSpc>
              </a:pPr>
              <a:r>
                <a:rPr lang="en-US" sz="3000">
                  <a:solidFill>
                    <a:srgbClr val="000000"/>
                  </a:solidFill>
                  <a:latin typeface="Clear Sans Regular"/>
                </a:rPr>
                <a:t>We ask females different questions because the societal expectations for females are different</a:t>
              </a:r>
            </a:p>
          </p:txBody>
        </p:sp>
      </p:grpSp>
      <p:sp>
        <p:nvSpPr>
          <p:cNvPr id="18" name="TextBox 18"/>
          <p:cNvSpPr txBox="1"/>
          <p:nvPr/>
        </p:nvSpPr>
        <p:spPr>
          <a:xfrm>
            <a:off x="1363424" y="3526906"/>
            <a:ext cx="4185761" cy="4812728"/>
          </a:xfrm>
          <a:prstGeom prst="rect">
            <a:avLst/>
          </a:prstGeom>
        </p:spPr>
        <p:txBody>
          <a:bodyPr lIns="0" tIns="0" rIns="0" bIns="0" rtlCol="0" anchor="t">
            <a:spAutoFit/>
          </a:bodyPr>
          <a:lstStyle/>
          <a:p>
            <a:pPr marL="457200" indent="-457200">
              <a:lnSpc>
                <a:spcPts val="4200"/>
              </a:lnSpc>
              <a:buFont typeface="Arial"/>
              <a:buChar char="•"/>
            </a:pPr>
            <a:r>
              <a:rPr lang="en-US" sz="3000" dirty="0">
                <a:solidFill>
                  <a:srgbClr val="000000"/>
                </a:solidFill>
                <a:latin typeface="Clear Sans Regular"/>
                <a:cs typeface="Clear Sans Regular"/>
              </a:rPr>
              <a:t>What can we do to reduce our workload? </a:t>
            </a:r>
            <a:endParaRPr lang="en-US" dirty="0"/>
          </a:p>
          <a:p>
            <a:pPr marL="457200" indent="-457200">
              <a:lnSpc>
                <a:spcPts val="4200"/>
              </a:lnSpc>
              <a:buFont typeface="Arial"/>
              <a:buChar char="•"/>
            </a:pPr>
            <a:endParaRPr lang="en-US" sz="3000" dirty="0">
              <a:solidFill>
                <a:srgbClr val="000000"/>
              </a:solidFill>
              <a:latin typeface="Clear Sans Regular"/>
              <a:cs typeface="Clear Sans Regular"/>
            </a:endParaRPr>
          </a:p>
          <a:p>
            <a:pPr marL="457200" indent="-457200">
              <a:lnSpc>
                <a:spcPts val="4200"/>
              </a:lnSpc>
              <a:buFont typeface="Arial"/>
              <a:buChar char="•"/>
            </a:pPr>
            <a:r>
              <a:rPr lang="en-US" sz="3000" dirty="0">
                <a:solidFill>
                  <a:srgbClr val="000000"/>
                </a:solidFill>
                <a:latin typeface="Clear Sans Regular"/>
                <a:cs typeface="Clear Sans Regular"/>
              </a:rPr>
              <a:t>How do we prioritize? </a:t>
            </a:r>
            <a:endParaRPr lang="en-US" dirty="0">
              <a:solidFill>
                <a:srgbClr val="000000"/>
              </a:solidFill>
              <a:latin typeface="Calibri"/>
              <a:cs typeface="Calibri"/>
            </a:endParaRPr>
          </a:p>
          <a:p>
            <a:pPr marL="457200" indent="-457200">
              <a:lnSpc>
                <a:spcPts val="4200"/>
              </a:lnSpc>
              <a:buFont typeface="Arial"/>
              <a:buChar char="•"/>
            </a:pPr>
            <a:endParaRPr lang="en-US" sz="3000" dirty="0">
              <a:solidFill>
                <a:srgbClr val="000000"/>
              </a:solidFill>
              <a:latin typeface="Clear Sans Regular"/>
              <a:cs typeface="Clear Sans Regular"/>
            </a:endParaRPr>
          </a:p>
          <a:p>
            <a:pPr marL="457200" indent="-457200">
              <a:lnSpc>
                <a:spcPts val="4200"/>
              </a:lnSpc>
              <a:buFont typeface="Arial"/>
              <a:buChar char="•"/>
            </a:pPr>
            <a:r>
              <a:rPr lang="en-US" sz="3000" dirty="0">
                <a:solidFill>
                  <a:srgbClr val="000000"/>
                </a:solidFill>
                <a:latin typeface="Clear Sans Regular"/>
                <a:cs typeface="Clear Sans Regular"/>
              </a:rPr>
              <a:t>Can we still be a team player? </a:t>
            </a:r>
            <a:endParaRPr lang="en-US" dirty="0">
              <a:solidFill>
                <a:srgbClr val="000000"/>
              </a:solidFill>
              <a:latin typeface="Calibri"/>
              <a:cs typeface="Calibri"/>
            </a:endParaRPr>
          </a:p>
        </p:txBody>
      </p:sp>
      <p:pic>
        <p:nvPicPr>
          <p:cNvPr id="19" name="Graphic 19" descr="Radio microphone with solid fill">
            <a:extLst>
              <a:ext uri="{FF2B5EF4-FFF2-40B4-BE49-F238E27FC236}">
                <a16:creationId xmlns:a16="http://schemas.microsoft.com/office/drawing/2014/main" id="{71A00FEA-95E4-6DA4-D58E-6ED747E128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68246" y="7714180"/>
            <a:ext cx="914400" cy="914400"/>
          </a:xfrm>
          <a:prstGeom prst="rect">
            <a:avLst/>
          </a:prstGeom>
        </p:spPr>
      </p:pic>
      <p:pic>
        <p:nvPicPr>
          <p:cNvPr id="21" name="Graphic 21" descr="Questions outline">
            <a:extLst>
              <a:ext uri="{FF2B5EF4-FFF2-40B4-BE49-F238E27FC236}">
                <a16:creationId xmlns:a16="http://schemas.microsoft.com/office/drawing/2014/main" id="{E2CEDFDB-3896-D2AD-A60E-07CB8146EFF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68246" y="5191323"/>
            <a:ext cx="1170070" cy="1155031"/>
          </a:xfrm>
          <a:prstGeom prst="rect">
            <a:avLst/>
          </a:prstGeom>
        </p:spPr>
      </p:pic>
      <p:pic>
        <p:nvPicPr>
          <p:cNvPr id="22" name="Graphic 22" descr="Checklist with solid fill">
            <a:extLst>
              <a:ext uri="{FF2B5EF4-FFF2-40B4-BE49-F238E27FC236}">
                <a16:creationId xmlns:a16="http://schemas.microsoft.com/office/drawing/2014/main" id="{59F94987-846F-D0FF-320D-9051E049615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48928" y="1856483"/>
            <a:ext cx="914400" cy="914400"/>
          </a:xfrm>
          <a:prstGeom prst="rect">
            <a:avLst/>
          </a:prstGeom>
        </p:spPr>
      </p:pic>
      <p:sp>
        <p:nvSpPr>
          <p:cNvPr id="6" name="Rectangle: Rounded Corners 5">
            <a:extLst>
              <a:ext uri="{FF2B5EF4-FFF2-40B4-BE49-F238E27FC236}">
                <a16:creationId xmlns:a16="http://schemas.microsoft.com/office/drawing/2014/main" id="{65D55D96-9405-9EBD-22A0-1068DE3C552A}"/>
              </a:ext>
            </a:extLst>
          </p:cNvPr>
          <p:cNvSpPr/>
          <p:nvPr/>
        </p:nvSpPr>
        <p:spPr>
          <a:xfrm>
            <a:off x="7315199" y="833718"/>
            <a:ext cx="10206317" cy="333487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542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09331" y="1515033"/>
            <a:ext cx="14669338" cy="3820277"/>
            <a:chOff x="0" y="76200"/>
            <a:chExt cx="19559118" cy="5093701"/>
          </a:xfrm>
        </p:grpSpPr>
        <p:sp>
          <p:nvSpPr>
            <p:cNvPr id="3" name="TextBox 3"/>
            <p:cNvSpPr txBox="1"/>
            <p:nvPr/>
          </p:nvSpPr>
          <p:spPr>
            <a:xfrm>
              <a:off x="0" y="76200"/>
              <a:ext cx="19559118" cy="5093701"/>
            </a:xfrm>
            <a:prstGeom prst="rect">
              <a:avLst/>
            </a:prstGeom>
          </p:spPr>
          <p:txBody>
            <a:bodyPr lIns="0" tIns="0" rIns="0" bIns="0" rtlCol="0" anchor="t">
              <a:spAutoFit/>
            </a:bodyPr>
            <a:lstStyle/>
            <a:p>
              <a:r>
                <a:rPr lang="en-US" sz="8450">
                  <a:solidFill>
                    <a:srgbClr val="000000"/>
                  </a:solidFill>
                  <a:latin typeface="Hammersmith One Bold"/>
                  <a:ea typeface="+mn-lt"/>
                  <a:cs typeface="+mn-lt"/>
                </a:rPr>
                <a:t>What can we do to combat this?</a:t>
              </a:r>
              <a:endParaRPr lang="en-US" sz="8450">
                <a:latin typeface="Hammersmith One Bold"/>
                <a:ea typeface="+mn-lt"/>
                <a:cs typeface="+mn-lt"/>
              </a:endParaRPr>
            </a:p>
            <a:p>
              <a:pPr>
                <a:lnSpc>
                  <a:spcPts val="9349"/>
                </a:lnSpc>
                <a:spcBef>
                  <a:spcPct val="0"/>
                </a:spcBef>
              </a:pPr>
              <a:endParaRPr lang="en-US" sz="8450">
                <a:latin typeface="Hammersmith One Bold"/>
              </a:endParaRPr>
            </a:p>
          </p:txBody>
        </p:sp>
        <p:sp>
          <p:nvSpPr>
            <p:cNvPr id="4" name="TextBox 4"/>
            <p:cNvSpPr txBox="1"/>
            <p:nvPr/>
          </p:nvSpPr>
          <p:spPr>
            <a:xfrm>
              <a:off x="0" y="3895059"/>
              <a:ext cx="19559118" cy="778333"/>
            </a:xfrm>
            <a:prstGeom prst="rect">
              <a:avLst/>
            </a:prstGeom>
          </p:spPr>
          <p:txBody>
            <a:bodyPr lIns="0" tIns="0" rIns="0" bIns="0" rtlCol="0" anchor="t">
              <a:spAutoFit/>
            </a:bodyPr>
            <a:lstStyle/>
            <a:p>
              <a:pPr>
                <a:lnSpc>
                  <a:spcPts val="4200"/>
                </a:lnSpc>
              </a:pPr>
              <a:r>
                <a:rPr lang="en-US" sz="5400">
                  <a:solidFill>
                    <a:srgbClr val="000000"/>
                  </a:solidFill>
                  <a:latin typeface="Clear Sans Regular"/>
                </a:rPr>
                <a:t>Suggestions from "The No Club"</a:t>
              </a:r>
              <a:endParaRPr lang="en-US" sz="5400">
                <a:cs typeface="Calibri"/>
              </a:endParaRPr>
            </a:p>
          </p:txBody>
        </p:sp>
      </p:grpSp>
      <p:grpSp>
        <p:nvGrpSpPr>
          <p:cNvPr id="5" name="Group 5"/>
          <p:cNvGrpSpPr/>
          <p:nvPr/>
        </p:nvGrpSpPr>
        <p:grpSpPr>
          <a:xfrm>
            <a:off x="1809331" y="6719352"/>
            <a:ext cx="3973551" cy="1795363"/>
            <a:chOff x="0" y="-47625"/>
            <a:chExt cx="5298068" cy="2393816"/>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50" r="34"/>
            <a:stretch>
              <a:fillRect/>
            </a:stretch>
          </p:blipFill>
          <p:spPr>
            <a:xfrm rot="5400000">
              <a:off x="249" y="126751"/>
              <a:ext cx="587199" cy="587698"/>
            </a:xfrm>
            <a:prstGeom prst="rect">
              <a:avLst/>
            </a:prstGeom>
          </p:spPr>
        </p:pic>
        <p:sp>
          <p:nvSpPr>
            <p:cNvPr id="7" name="TextBox 7"/>
            <p:cNvSpPr txBox="1"/>
            <p:nvPr/>
          </p:nvSpPr>
          <p:spPr>
            <a:xfrm>
              <a:off x="1094153" y="-47625"/>
              <a:ext cx="4203915" cy="2393816"/>
            </a:xfrm>
            <a:prstGeom prst="rect">
              <a:avLst/>
            </a:prstGeom>
          </p:spPr>
          <p:txBody>
            <a:bodyPr lIns="0" tIns="0" rIns="0" bIns="0" rtlCol="0" anchor="t">
              <a:spAutoFit/>
            </a:bodyPr>
            <a:lstStyle/>
            <a:p>
              <a:pPr>
                <a:lnSpc>
                  <a:spcPts val="3499"/>
                </a:lnSpc>
              </a:pPr>
              <a:r>
                <a:rPr lang="en-US" sz="3200">
                  <a:solidFill>
                    <a:srgbClr val="000000"/>
                  </a:solidFill>
                  <a:latin typeface="Clear Sans Regular"/>
                </a:rPr>
                <a:t>Resist the urge to immediately say yes or volunteer</a:t>
              </a:r>
              <a:endParaRPr lang="en-US" sz="3200">
                <a:solidFill>
                  <a:srgbClr val="000000"/>
                </a:solidFill>
                <a:latin typeface="Clear Sans Regular"/>
                <a:cs typeface="Clear Sans Regular"/>
              </a:endParaRPr>
            </a:p>
          </p:txBody>
        </p:sp>
      </p:grpSp>
      <p:grpSp>
        <p:nvGrpSpPr>
          <p:cNvPr id="8" name="Group 8"/>
          <p:cNvGrpSpPr/>
          <p:nvPr/>
        </p:nvGrpSpPr>
        <p:grpSpPr>
          <a:xfrm>
            <a:off x="7157225" y="6692490"/>
            <a:ext cx="3973551" cy="1346522"/>
            <a:chOff x="0" y="-47625"/>
            <a:chExt cx="5298068" cy="1795362"/>
          </a:xfrm>
        </p:grpSpPr>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50" r="34"/>
            <a:stretch>
              <a:fillRect/>
            </a:stretch>
          </p:blipFill>
          <p:spPr>
            <a:xfrm rot="5400000">
              <a:off x="249" y="126751"/>
              <a:ext cx="587199" cy="587698"/>
            </a:xfrm>
            <a:prstGeom prst="rect">
              <a:avLst/>
            </a:prstGeom>
          </p:spPr>
        </p:pic>
        <p:sp>
          <p:nvSpPr>
            <p:cNvPr id="10" name="TextBox 10"/>
            <p:cNvSpPr txBox="1"/>
            <p:nvPr/>
          </p:nvSpPr>
          <p:spPr>
            <a:xfrm>
              <a:off x="1094153" y="-47625"/>
              <a:ext cx="4203915" cy="1795362"/>
            </a:xfrm>
            <a:prstGeom prst="rect">
              <a:avLst/>
            </a:prstGeom>
          </p:spPr>
          <p:txBody>
            <a:bodyPr lIns="0" tIns="0" rIns="0" bIns="0" rtlCol="0" anchor="t">
              <a:spAutoFit/>
            </a:bodyPr>
            <a:lstStyle/>
            <a:p>
              <a:pPr>
                <a:lnSpc>
                  <a:spcPts val="3499"/>
                </a:lnSpc>
              </a:pPr>
              <a:r>
                <a:rPr lang="en-US" sz="3200">
                  <a:solidFill>
                    <a:srgbClr val="000000"/>
                  </a:solidFill>
                  <a:latin typeface="Clear Sans Regular"/>
                </a:rPr>
                <a:t>Say no... without negative repercussions</a:t>
              </a:r>
              <a:endParaRPr lang="en-US" sz="3200" err="1">
                <a:solidFill>
                  <a:srgbClr val="000000"/>
                </a:solidFill>
                <a:latin typeface="Clear Sans Regular"/>
                <a:cs typeface="Clear Sans Regular"/>
              </a:endParaRPr>
            </a:p>
          </p:txBody>
        </p:sp>
      </p:grpSp>
      <p:grpSp>
        <p:nvGrpSpPr>
          <p:cNvPr id="11" name="Group 11"/>
          <p:cNvGrpSpPr/>
          <p:nvPr/>
        </p:nvGrpSpPr>
        <p:grpSpPr>
          <a:xfrm>
            <a:off x="12505118" y="6719352"/>
            <a:ext cx="3973551" cy="897682"/>
            <a:chOff x="0" y="-47625"/>
            <a:chExt cx="5298068" cy="1196909"/>
          </a:xfrm>
        </p:grpSpPr>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50" r="34"/>
            <a:stretch>
              <a:fillRect/>
            </a:stretch>
          </p:blipFill>
          <p:spPr>
            <a:xfrm rot="5400000">
              <a:off x="249" y="126751"/>
              <a:ext cx="587199" cy="587698"/>
            </a:xfrm>
            <a:prstGeom prst="rect">
              <a:avLst/>
            </a:prstGeom>
          </p:spPr>
        </p:pic>
        <p:sp>
          <p:nvSpPr>
            <p:cNvPr id="13" name="TextBox 13"/>
            <p:cNvSpPr txBox="1"/>
            <p:nvPr/>
          </p:nvSpPr>
          <p:spPr>
            <a:xfrm>
              <a:off x="1094153" y="-47625"/>
              <a:ext cx="4203915" cy="1196909"/>
            </a:xfrm>
            <a:prstGeom prst="rect">
              <a:avLst/>
            </a:prstGeom>
          </p:spPr>
          <p:txBody>
            <a:bodyPr lIns="0" tIns="0" rIns="0" bIns="0" rtlCol="0" anchor="t">
              <a:spAutoFit/>
            </a:bodyPr>
            <a:lstStyle/>
            <a:p>
              <a:pPr>
                <a:lnSpc>
                  <a:spcPts val="3499"/>
                </a:lnSpc>
              </a:pPr>
              <a:r>
                <a:rPr lang="en-US" sz="3200">
                  <a:solidFill>
                    <a:srgbClr val="000000"/>
                  </a:solidFill>
                  <a:latin typeface="Clear Sans Regular"/>
                </a:rPr>
                <a:t>Say yes to the right things </a:t>
              </a:r>
              <a:endParaRPr lang="en-US" sz="3200">
                <a:latin typeface="Clear Sans Regular"/>
                <a:cs typeface="Clear Sans Regular"/>
              </a:endParaRPr>
            </a:p>
          </p:txBody>
        </p:sp>
      </p:grpSp>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60" t="21264" r="6608" b="71845"/>
          <a:stretch>
            <a:fillRect/>
          </a:stretch>
        </p:blipFill>
        <p:spPr>
          <a:xfrm flipH="1">
            <a:off x="-311280" y="9790382"/>
            <a:ext cx="18910559" cy="1397557"/>
          </a:xfrm>
          <a:prstGeom prst="rect">
            <a:avLst/>
          </a:prstGeom>
        </p:spPr>
      </p:pic>
      <p:sp>
        <p:nvSpPr>
          <p:cNvPr id="16" name="TextBox 15">
            <a:extLst>
              <a:ext uri="{FF2B5EF4-FFF2-40B4-BE49-F238E27FC236}">
                <a16:creationId xmlns:a16="http://schemas.microsoft.com/office/drawing/2014/main" id="{9B4148FC-7DFB-4D4F-6179-893318BDFECA}"/>
              </a:ext>
            </a:extLst>
          </p:cNvPr>
          <p:cNvSpPr txBox="1"/>
          <p:nvPr/>
        </p:nvSpPr>
        <p:spPr>
          <a:xfrm>
            <a:off x="4563341" y="9722555"/>
            <a:ext cx="944533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i="1">
                <a:ea typeface="+mn-lt"/>
                <a:cs typeface="+mn-lt"/>
              </a:rPr>
              <a:t>The No Club: Putting a Stop to Women’s Dead-End Work</a:t>
            </a:r>
            <a:r>
              <a:rPr lang="en-US" sz="1200">
                <a:ea typeface="+mn-lt"/>
                <a:cs typeface="+mn-lt"/>
              </a:rPr>
              <a:t>.; 2022. Accessed February 16, 2023. </a:t>
            </a:r>
            <a:r>
              <a:rPr lang="en-US" sz="1200">
                <a:ea typeface="+mn-lt"/>
                <a:cs typeface="+mn-lt"/>
                <a:hlinkClick r:id="rId7"/>
              </a:rPr>
              <a:t>https://www.youtube.com/watch?v=Ya5cjo7bGC8</a:t>
            </a:r>
            <a:endParaRPr lang="en-US"/>
          </a:p>
          <a:p>
            <a:pPr algn="ctr"/>
            <a:r>
              <a:rPr lang="en-US" sz="1200">
                <a:ea typeface="+mn-lt"/>
                <a:cs typeface="+mn-lt"/>
              </a:rPr>
              <a:t>Babcock L, Peyser B, Vesterlund L, Weingart L. </a:t>
            </a:r>
            <a:r>
              <a:rPr lang="en-US" sz="1200" i="1">
                <a:ea typeface="+mn-lt"/>
                <a:cs typeface="+mn-lt"/>
              </a:rPr>
              <a:t>The No Club: Putting a Stop to Women’s Dead-End Work</a:t>
            </a:r>
            <a:r>
              <a:rPr lang="en-US" sz="1200">
                <a:ea typeface="+mn-lt"/>
                <a:cs typeface="+mn-lt"/>
              </a:rPr>
              <a:t>. Simon and Schuster; 2022.</a:t>
            </a:r>
            <a:endParaRPr lang="en-US">
              <a:ea typeface="Calibri"/>
              <a:cs typeface="Calibri"/>
            </a:endParaRPr>
          </a:p>
          <a:p>
            <a:pPr algn="r"/>
            <a:endParaRPr lang="en-US" sz="1200">
              <a:ea typeface="Calibri"/>
              <a:cs typeface="Calibri"/>
            </a:endParaRPr>
          </a:p>
        </p:txBody>
      </p:sp>
      <p:pic>
        <p:nvPicPr>
          <p:cNvPr id="17" name="Picture 17" descr="Text&#10;&#10;Description automatically generated">
            <a:extLst>
              <a:ext uri="{FF2B5EF4-FFF2-40B4-BE49-F238E27FC236}">
                <a16:creationId xmlns:a16="http://schemas.microsoft.com/office/drawing/2014/main" id="{13A2ED81-0C41-D14E-3ED7-CE35E737FD89}"/>
              </a:ext>
            </a:extLst>
          </p:cNvPr>
          <p:cNvPicPr>
            <a:picLocks noChangeAspect="1"/>
          </p:cNvPicPr>
          <p:nvPr/>
        </p:nvPicPr>
        <p:blipFill>
          <a:blip r:embed="rId8"/>
          <a:stretch>
            <a:fillRect/>
          </a:stretch>
        </p:blipFill>
        <p:spPr>
          <a:xfrm>
            <a:off x="12856262" y="2944647"/>
            <a:ext cx="2333625" cy="3067050"/>
          </a:xfrm>
          <a:prstGeom prst="rect">
            <a:avLst/>
          </a:prstGeom>
        </p:spPr>
      </p:pic>
    </p:spTree>
    <p:extLst>
      <p:ext uri="{BB962C8B-B14F-4D97-AF65-F5344CB8AC3E}">
        <p14:creationId xmlns:p14="http://schemas.microsoft.com/office/powerpoint/2010/main" val="624978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53517" y="1267365"/>
            <a:ext cx="15158437" cy="2414059"/>
            <a:chOff x="0" y="76200"/>
            <a:chExt cx="20211247" cy="3218745"/>
          </a:xfrm>
        </p:grpSpPr>
        <p:sp>
          <p:nvSpPr>
            <p:cNvPr id="3" name="TextBox 3"/>
            <p:cNvSpPr txBox="1"/>
            <p:nvPr/>
          </p:nvSpPr>
          <p:spPr>
            <a:xfrm>
              <a:off x="0" y="76200"/>
              <a:ext cx="20211247" cy="3218745"/>
            </a:xfrm>
            <a:prstGeom prst="rect">
              <a:avLst/>
            </a:prstGeom>
          </p:spPr>
          <p:txBody>
            <a:bodyPr wrap="square" lIns="0" tIns="0" rIns="0" bIns="0" rtlCol="0" anchor="t">
              <a:spAutoFit/>
            </a:bodyPr>
            <a:lstStyle/>
            <a:p>
              <a:pPr marL="0" lvl="0" indent="0" algn="r">
                <a:lnSpc>
                  <a:spcPts val="9349"/>
                </a:lnSpc>
                <a:spcBef>
                  <a:spcPct val="0"/>
                </a:spcBef>
              </a:pPr>
              <a:r>
                <a:rPr lang="en-US" sz="8499">
                  <a:solidFill>
                    <a:srgbClr val="000000"/>
                  </a:solidFill>
                  <a:latin typeface="Hammersmith One Bold"/>
                </a:rPr>
                <a:t>Resist the urge to say yes immediately</a:t>
              </a: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0" t="21264" r="6608" b="71845"/>
            <a:stretch>
              <a:fillRect/>
            </a:stretch>
          </p:blipFill>
          <p:spPr>
            <a:xfrm>
              <a:off x="0" y="1934553"/>
              <a:ext cx="4911312" cy="362963"/>
            </a:xfrm>
            <a:prstGeom prst="rect">
              <a:avLst/>
            </a:prstGeom>
          </p:spPr>
        </p:pic>
      </p:grpSp>
      <p:grpSp>
        <p:nvGrpSpPr>
          <p:cNvPr id="5" name="Group 5"/>
          <p:cNvGrpSpPr/>
          <p:nvPr/>
        </p:nvGrpSpPr>
        <p:grpSpPr>
          <a:xfrm>
            <a:off x="1353516" y="5451231"/>
            <a:ext cx="3913180" cy="4237891"/>
            <a:chOff x="-1" y="-28575"/>
            <a:chExt cx="5217573" cy="3932701"/>
          </a:xfrm>
        </p:grpSpPr>
        <p:sp>
          <p:nvSpPr>
            <p:cNvPr id="6" name="TextBox 6"/>
            <p:cNvSpPr txBox="1"/>
            <p:nvPr/>
          </p:nvSpPr>
          <p:spPr>
            <a:xfrm>
              <a:off x="0" y="-28575"/>
              <a:ext cx="5217572" cy="3932701"/>
            </a:xfrm>
            <a:prstGeom prst="rect">
              <a:avLst/>
            </a:prstGeom>
          </p:spPr>
          <p:txBody>
            <a:bodyPr lIns="0" tIns="0" rIns="0" bIns="0" rtlCol="0" anchor="t">
              <a:spAutoFit/>
            </a:bodyPr>
            <a:lstStyle/>
            <a:p>
              <a:pPr>
                <a:lnSpc>
                  <a:spcPts val="4550"/>
                </a:lnSpc>
              </a:pPr>
              <a:r>
                <a:rPr lang="en-US" sz="3500">
                  <a:solidFill>
                    <a:srgbClr val="000000"/>
                  </a:solidFill>
                  <a:latin typeface="Hammersmith One"/>
                </a:rPr>
                <a:t>Get the information that you need to understand the task</a:t>
              </a:r>
            </a:p>
          </p:txBody>
        </p:sp>
        <p:sp>
          <p:nvSpPr>
            <p:cNvPr id="7" name="TextBox 7"/>
            <p:cNvSpPr txBox="1"/>
            <p:nvPr/>
          </p:nvSpPr>
          <p:spPr>
            <a:xfrm>
              <a:off x="-1" y="2713439"/>
              <a:ext cx="5217572" cy="822558"/>
            </a:xfrm>
            <a:prstGeom prst="rect">
              <a:avLst/>
            </a:prstGeom>
          </p:spPr>
          <p:txBody>
            <a:bodyPr lIns="0" tIns="0" rIns="0" bIns="0" rtlCol="0" anchor="t">
              <a:spAutoFit/>
            </a:bodyPr>
            <a:lstStyle/>
            <a:p>
              <a:pPr>
                <a:lnSpc>
                  <a:spcPts val="4200"/>
                </a:lnSpc>
              </a:pPr>
              <a:r>
                <a:rPr lang="en-US" sz="3000">
                  <a:solidFill>
                    <a:srgbClr val="000000"/>
                  </a:solidFill>
                  <a:latin typeface="Clear Sans Regular"/>
                </a:rPr>
                <a:t>How much time will it take? </a:t>
              </a:r>
            </a:p>
          </p:txBody>
        </p:sp>
      </p:grpSp>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0" t="21264" r="6608" b="71845"/>
          <a:stretch>
            <a:fillRect/>
          </a:stretch>
        </p:blipFill>
        <p:spPr>
          <a:xfrm flipH="1">
            <a:off x="-311280" y="9831612"/>
            <a:ext cx="18910559" cy="1397557"/>
          </a:xfrm>
          <a:prstGeom prst="rect">
            <a:avLst/>
          </a:prstGeom>
        </p:spPr>
      </p:pic>
      <p:grpSp>
        <p:nvGrpSpPr>
          <p:cNvPr id="19" name="Group 5">
            <a:extLst>
              <a:ext uri="{FF2B5EF4-FFF2-40B4-BE49-F238E27FC236}">
                <a16:creationId xmlns:a16="http://schemas.microsoft.com/office/drawing/2014/main" id="{B03B4811-03F1-3AA0-191C-23C5596B3656}"/>
              </a:ext>
            </a:extLst>
          </p:cNvPr>
          <p:cNvGrpSpPr/>
          <p:nvPr/>
        </p:nvGrpSpPr>
        <p:grpSpPr>
          <a:xfrm>
            <a:off x="7187410" y="5468080"/>
            <a:ext cx="3913179" cy="2468845"/>
            <a:chOff x="0" y="-28575"/>
            <a:chExt cx="5217572" cy="1966351"/>
          </a:xfrm>
        </p:grpSpPr>
        <p:sp>
          <p:nvSpPr>
            <p:cNvPr id="20" name="TextBox 6">
              <a:extLst>
                <a:ext uri="{FF2B5EF4-FFF2-40B4-BE49-F238E27FC236}">
                  <a16:creationId xmlns:a16="http://schemas.microsoft.com/office/drawing/2014/main" id="{FF17C596-603F-6B97-46E3-DB180E566439}"/>
                </a:ext>
              </a:extLst>
            </p:cNvPr>
            <p:cNvSpPr txBox="1"/>
            <p:nvPr/>
          </p:nvSpPr>
          <p:spPr>
            <a:xfrm>
              <a:off x="0" y="-28575"/>
              <a:ext cx="5217572" cy="939679"/>
            </a:xfrm>
            <a:prstGeom prst="rect">
              <a:avLst/>
            </a:prstGeom>
          </p:spPr>
          <p:txBody>
            <a:bodyPr lIns="0" tIns="0" rIns="0" bIns="0" rtlCol="0" anchor="t">
              <a:spAutoFit/>
            </a:bodyPr>
            <a:lstStyle/>
            <a:p>
              <a:pPr>
                <a:lnSpc>
                  <a:spcPts val="4550"/>
                </a:lnSpc>
              </a:pPr>
              <a:r>
                <a:rPr lang="en-US" sz="3500">
                  <a:solidFill>
                    <a:srgbClr val="000000"/>
                  </a:solidFill>
                  <a:latin typeface="Hammersmith One"/>
                </a:rPr>
                <a:t>Consider who is asking you?</a:t>
              </a:r>
            </a:p>
          </p:txBody>
        </p:sp>
        <p:sp>
          <p:nvSpPr>
            <p:cNvPr id="21" name="TextBox 7">
              <a:extLst>
                <a:ext uri="{FF2B5EF4-FFF2-40B4-BE49-F238E27FC236}">
                  <a16:creationId xmlns:a16="http://schemas.microsoft.com/office/drawing/2014/main" id="{FDE53213-223B-ABA7-F5D6-A9B23A8CDC6B}"/>
                </a:ext>
              </a:extLst>
            </p:cNvPr>
            <p:cNvSpPr txBox="1"/>
            <p:nvPr/>
          </p:nvSpPr>
          <p:spPr>
            <a:xfrm>
              <a:off x="0" y="1112288"/>
              <a:ext cx="5217572" cy="825488"/>
            </a:xfrm>
            <a:prstGeom prst="rect">
              <a:avLst/>
            </a:prstGeom>
          </p:spPr>
          <p:txBody>
            <a:bodyPr lIns="0" tIns="0" rIns="0" bIns="0" rtlCol="0" anchor="t">
              <a:spAutoFit/>
            </a:bodyPr>
            <a:lstStyle/>
            <a:p>
              <a:pPr>
                <a:lnSpc>
                  <a:spcPts val="4200"/>
                </a:lnSpc>
              </a:pPr>
              <a:r>
                <a:rPr lang="en-US" sz="3000">
                  <a:solidFill>
                    <a:srgbClr val="000000"/>
                  </a:solidFill>
                  <a:latin typeface="Clear Sans Regular"/>
                </a:rPr>
                <a:t>What kind of influence do they have?</a:t>
              </a:r>
            </a:p>
          </p:txBody>
        </p:sp>
      </p:grpSp>
      <p:grpSp>
        <p:nvGrpSpPr>
          <p:cNvPr id="24" name="Group 5">
            <a:extLst>
              <a:ext uri="{FF2B5EF4-FFF2-40B4-BE49-F238E27FC236}">
                <a16:creationId xmlns:a16="http://schemas.microsoft.com/office/drawing/2014/main" id="{4AA9BC34-DA3E-6620-35C0-37D196AF0B5A}"/>
              </a:ext>
            </a:extLst>
          </p:cNvPr>
          <p:cNvGrpSpPr/>
          <p:nvPr/>
        </p:nvGrpSpPr>
        <p:grpSpPr>
          <a:xfrm>
            <a:off x="13021303" y="5451231"/>
            <a:ext cx="3913180" cy="3005810"/>
            <a:chOff x="-1" y="-28575"/>
            <a:chExt cx="5217573" cy="2829816"/>
          </a:xfrm>
        </p:grpSpPr>
        <p:sp>
          <p:nvSpPr>
            <p:cNvPr id="25" name="TextBox 6">
              <a:extLst>
                <a:ext uri="{FF2B5EF4-FFF2-40B4-BE49-F238E27FC236}">
                  <a16:creationId xmlns:a16="http://schemas.microsoft.com/office/drawing/2014/main" id="{A37E09D3-BE0B-AB45-79B4-A94DA92C62B8}"/>
                </a:ext>
              </a:extLst>
            </p:cNvPr>
            <p:cNvSpPr txBox="1"/>
            <p:nvPr/>
          </p:nvSpPr>
          <p:spPr>
            <a:xfrm>
              <a:off x="0" y="-28575"/>
              <a:ext cx="5217572" cy="939679"/>
            </a:xfrm>
            <a:prstGeom prst="rect">
              <a:avLst/>
            </a:prstGeom>
          </p:spPr>
          <p:txBody>
            <a:bodyPr lIns="0" tIns="0" rIns="0" bIns="0" rtlCol="0" anchor="t">
              <a:spAutoFit/>
            </a:bodyPr>
            <a:lstStyle/>
            <a:p>
              <a:pPr>
                <a:lnSpc>
                  <a:spcPts val="4550"/>
                </a:lnSpc>
              </a:pPr>
              <a:r>
                <a:rPr lang="en-US" sz="3500">
                  <a:solidFill>
                    <a:srgbClr val="000000"/>
                  </a:solidFill>
                  <a:latin typeface="Hammersmith One"/>
                </a:rPr>
                <a:t>Ignore the ‘DIVA’ moment.</a:t>
              </a:r>
            </a:p>
          </p:txBody>
        </p:sp>
        <p:sp>
          <p:nvSpPr>
            <p:cNvPr id="26" name="TextBox 7">
              <a:extLst>
                <a:ext uri="{FF2B5EF4-FFF2-40B4-BE49-F238E27FC236}">
                  <a16:creationId xmlns:a16="http://schemas.microsoft.com/office/drawing/2014/main" id="{0ADD02DC-D81B-3A9F-7EF1-DB73678DBC80}"/>
                </a:ext>
              </a:extLst>
            </p:cNvPr>
            <p:cNvSpPr txBox="1"/>
            <p:nvPr/>
          </p:nvSpPr>
          <p:spPr>
            <a:xfrm>
              <a:off x="-1" y="1318415"/>
              <a:ext cx="5217572" cy="1482826"/>
            </a:xfrm>
            <a:prstGeom prst="rect">
              <a:avLst/>
            </a:prstGeom>
          </p:spPr>
          <p:txBody>
            <a:bodyPr lIns="0" tIns="0" rIns="0" bIns="0" rtlCol="0" anchor="t">
              <a:spAutoFit/>
            </a:bodyPr>
            <a:lstStyle/>
            <a:p>
              <a:pPr>
                <a:lnSpc>
                  <a:spcPts val="4200"/>
                </a:lnSpc>
              </a:pPr>
              <a:r>
                <a:rPr lang="en-US" sz="3000">
                  <a:solidFill>
                    <a:srgbClr val="000000"/>
                  </a:solidFill>
                  <a:latin typeface="Clear Sans Regular"/>
                </a:rPr>
                <a:t>“I can’t believe they chose me – I </a:t>
              </a:r>
              <a:r>
                <a:rPr lang="en-US" sz="3000" u="sng">
                  <a:solidFill>
                    <a:srgbClr val="000000"/>
                  </a:solidFill>
                  <a:latin typeface="Clear Sans Regular"/>
                </a:rPr>
                <a:t>HAVE</a:t>
              </a:r>
              <a:r>
                <a:rPr lang="en-US" sz="3000">
                  <a:solidFill>
                    <a:srgbClr val="000000"/>
                  </a:solidFill>
                  <a:latin typeface="Clear Sans Regular"/>
                </a:rPr>
                <a:t> to say yes”</a:t>
              </a:r>
            </a:p>
          </p:txBody>
        </p:sp>
      </p:grpSp>
      <p:pic>
        <p:nvPicPr>
          <p:cNvPr id="28" name="Graphic 27" descr="Crown outline">
            <a:extLst>
              <a:ext uri="{FF2B5EF4-FFF2-40B4-BE49-F238E27FC236}">
                <a16:creationId xmlns:a16="http://schemas.microsoft.com/office/drawing/2014/main" id="{3C940416-4F66-F02E-3F12-C1CCD1E128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54822" y="4005092"/>
            <a:ext cx="1446139" cy="1446139"/>
          </a:xfrm>
          <a:prstGeom prst="rect">
            <a:avLst/>
          </a:prstGeom>
        </p:spPr>
      </p:pic>
      <p:pic>
        <p:nvPicPr>
          <p:cNvPr id="30" name="Graphic 29" descr="Daily calendar outline">
            <a:extLst>
              <a:ext uri="{FF2B5EF4-FFF2-40B4-BE49-F238E27FC236}">
                <a16:creationId xmlns:a16="http://schemas.microsoft.com/office/drawing/2014/main" id="{7CBAE3ED-7924-9F56-F8F9-46BBC33426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72190" y="4021942"/>
            <a:ext cx="1446138" cy="1446138"/>
          </a:xfrm>
          <a:prstGeom prst="rect">
            <a:avLst/>
          </a:prstGeom>
        </p:spPr>
      </p:pic>
      <p:pic>
        <p:nvPicPr>
          <p:cNvPr id="34" name="Graphic 33" descr="Thought outline">
            <a:extLst>
              <a:ext uri="{FF2B5EF4-FFF2-40B4-BE49-F238E27FC236}">
                <a16:creationId xmlns:a16="http://schemas.microsoft.com/office/drawing/2014/main" id="{BD044B9F-2E54-A4AF-555D-C9E814E7238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27152" y="4042941"/>
            <a:ext cx="1318845" cy="131884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53517" y="1267365"/>
            <a:ext cx="15158437" cy="1665987"/>
            <a:chOff x="0" y="76200"/>
            <a:chExt cx="20211247" cy="2221316"/>
          </a:xfrm>
        </p:grpSpPr>
        <p:sp>
          <p:nvSpPr>
            <p:cNvPr id="3" name="TextBox 3"/>
            <p:cNvSpPr txBox="1"/>
            <p:nvPr/>
          </p:nvSpPr>
          <p:spPr>
            <a:xfrm>
              <a:off x="0" y="76200"/>
              <a:ext cx="20211247" cy="1628566"/>
            </a:xfrm>
            <a:prstGeom prst="rect">
              <a:avLst/>
            </a:prstGeom>
          </p:spPr>
          <p:txBody>
            <a:bodyPr wrap="square" lIns="0" tIns="0" rIns="0" bIns="0" rtlCol="0" anchor="t">
              <a:spAutoFit/>
            </a:bodyPr>
            <a:lstStyle/>
            <a:p>
              <a:pPr marL="0" lvl="0" indent="0" algn="r">
                <a:lnSpc>
                  <a:spcPts val="9349"/>
                </a:lnSpc>
                <a:spcBef>
                  <a:spcPct val="0"/>
                </a:spcBef>
              </a:pPr>
              <a:r>
                <a:rPr lang="en-US" sz="8499">
                  <a:solidFill>
                    <a:srgbClr val="000000"/>
                  </a:solidFill>
                  <a:latin typeface="Hammersmith One Bold"/>
                </a:rPr>
                <a:t>Gracefully bow out</a:t>
              </a: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0" t="21264" r="6608" b="71845"/>
            <a:stretch>
              <a:fillRect/>
            </a:stretch>
          </p:blipFill>
          <p:spPr>
            <a:xfrm>
              <a:off x="0" y="1934553"/>
              <a:ext cx="4911312" cy="362963"/>
            </a:xfrm>
            <a:prstGeom prst="rect">
              <a:avLst/>
            </a:prstGeom>
          </p:spPr>
        </p:pic>
      </p:grpSp>
      <p:grpSp>
        <p:nvGrpSpPr>
          <p:cNvPr id="5" name="Group 5"/>
          <p:cNvGrpSpPr/>
          <p:nvPr/>
        </p:nvGrpSpPr>
        <p:grpSpPr>
          <a:xfrm>
            <a:off x="1353516" y="5451231"/>
            <a:ext cx="3913180" cy="3159069"/>
            <a:chOff x="-1" y="-28575"/>
            <a:chExt cx="5217573" cy="2931569"/>
          </a:xfrm>
        </p:grpSpPr>
        <p:sp>
          <p:nvSpPr>
            <p:cNvPr id="6" name="TextBox 6"/>
            <p:cNvSpPr txBox="1"/>
            <p:nvPr/>
          </p:nvSpPr>
          <p:spPr>
            <a:xfrm>
              <a:off x="0" y="-28575"/>
              <a:ext cx="5217572" cy="1642270"/>
            </a:xfrm>
            <a:prstGeom prst="rect">
              <a:avLst/>
            </a:prstGeom>
          </p:spPr>
          <p:txBody>
            <a:bodyPr lIns="0" tIns="0" rIns="0" bIns="0" rtlCol="0" anchor="t">
              <a:spAutoFit/>
            </a:bodyPr>
            <a:lstStyle/>
            <a:p>
              <a:pPr>
                <a:lnSpc>
                  <a:spcPts val="4550"/>
                </a:lnSpc>
              </a:pPr>
              <a:r>
                <a:rPr lang="en-US" sz="3500">
                  <a:solidFill>
                    <a:srgbClr val="000000"/>
                  </a:solidFill>
                  <a:latin typeface="Hammersmith One"/>
                </a:rPr>
                <a:t>Offer an alternative to solve the problem</a:t>
              </a:r>
            </a:p>
          </p:txBody>
        </p:sp>
        <p:sp>
          <p:nvSpPr>
            <p:cNvPr id="7" name="TextBox 7"/>
            <p:cNvSpPr txBox="1"/>
            <p:nvPr/>
          </p:nvSpPr>
          <p:spPr>
            <a:xfrm>
              <a:off x="-1" y="1941195"/>
              <a:ext cx="5217572" cy="961799"/>
            </a:xfrm>
            <a:prstGeom prst="rect">
              <a:avLst/>
            </a:prstGeom>
          </p:spPr>
          <p:txBody>
            <a:bodyPr lIns="0" tIns="0" rIns="0" bIns="0" rtlCol="0" anchor="t">
              <a:spAutoFit/>
            </a:bodyPr>
            <a:lstStyle/>
            <a:p>
              <a:pPr>
                <a:lnSpc>
                  <a:spcPts val="4200"/>
                </a:lnSpc>
              </a:pPr>
              <a:r>
                <a:rPr lang="en-US" sz="3000">
                  <a:solidFill>
                    <a:srgbClr val="000000"/>
                  </a:solidFill>
                  <a:latin typeface="Clear Sans Regular"/>
                </a:rPr>
                <a:t>Ex: Recommend someone else</a:t>
              </a:r>
            </a:p>
          </p:txBody>
        </p:sp>
      </p:grpSp>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0" t="21264" r="6608" b="71845"/>
          <a:stretch>
            <a:fillRect/>
          </a:stretch>
        </p:blipFill>
        <p:spPr>
          <a:xfrm flipH="1">
            <a:off x="-311280" y="9831612"/>
            <a:ext cx="18910559" cy="1397557"/>
          </a:xfrm>
          <a:prstGeom prst="rect">
            <a:avLst/>
          </a:prstGeom>
        </p:spPr>
      </p:pic>
      <p:grpSp>
        <p:nvGrpSpPr>
          <p:cNvPr id="19" name="Group 5">
            <a:extLst>
              <a:ext uri="{FF2B5EF4-FFF2-40B4-BE49-F238E27FC236}">
                <a16:creationId xmlns:a16="http://schemas.microsoft.com/office/drawing/2014/main" id="{B03B4811-03F1-3AA0-191C-23C5596B3656}"/>
              </a:ext>
            </a:extLst>
          </p:cNvPr>
          <p:cNvGrpSpPr/>
          <p:nvPr/>
        </p:nvGrpSpPr>
        <p:grpSpPr>
          <a:xfrm>
            <a:off x="6976143" y="5451231"/>
            <a:ext cx="3913179" cy="3007453"/>
            <a:chOff x="0" y="-28575"/>
            <a:chExt cx="5217572" cy="2395334"/>
          </a:xfrm>
        </p:grpSpPr>
        <p:sp>
          <p:nvSpPr>
            <p:cNvPr id="20" name="TextBox 6">
              <a:extLst>
                <a:ext uri="{FF2B5EF4-FFF2-40B4-BE49-F238E27FC236}">
                  <a16:creationId xmlns:a16="http://schemas.microsoft.com/office/drawing/2014/main" id="{FF17C596-603F-6B97-46E3-DB180E566439}"/>
                </a:ext>
              </a:extLst>
            </p:cNvPr>
            <p:cNvSpPr txBox="1"/>
            <p:nvPr/>
          </p:nvSpPr>
          <p:spPr>
            <a:xfrm>
              <a:off x="0" y="-28575"/>
              <a:ext cx="5217572" cy="939679"/>
            </a:xfrm>
            <a:prstGeom prst="rect">
              <a:avLst/>
            </a:prstGeom>
          </p:spPr>
          <p:txBody>
            <a:bodyPr lIns="0" tIns="0" rIns="0" bIns="0" rtlCol="0" anchor="t">
              <a:spAutoFit/>
            </a:bodyPr>
            <a:lstStyle/>
            <a:p>
              <a:pPr>
                <a:lnSpc>
                  <a:spcPts val="4550"/>
                </a:lnSpc>
              </a:pPr>
              <a:r>
                <a:rPr lang="en-US" sz="3500">
                  <a:solidFill>
                    <a:srgbClr val="000000"/>
                  </a:solidFill>
                  <a:latin typeface="Hammersmith One"/>
                </a:rPr>
                <a:t>Put conditions on your yes</a:t>
              </a:r>
            </a:p>
          </p:txBody>
        </p:sp>
        <p:sp>
          <p:nvSpPr>
            <p:cNvPr id="21" name="TextBox 7">
              <a:extLst>
                <a:ext uri="{FF2B5EF4-FFF2-40B4-BE49-F238E27FC236}">
                  <a16:creationId xmlns:a16="http://schemas.microsoft.com/office/drawing/2014/main" id="{FDE53213-223B-ABA7-F5D6-A9B23A8CDC6B}"/>
                </a:ext>
              </a:extLst>
            </p:cNvPr>
            <p:cNvSpPr txBox="1"/>
            <p:nvPr/>
          </p:nvSpPr>
          <p:spPr>
            <a:xfrm>
              <a:off x="0" y="1112288"/>
              <a:ext cx="5217572" cy="1254471"/>
            </a:xfrm>
            <a:prstGeom prst="rect">
              <a:avLst/>
            </a:prstGeom>
          </p:spPr>
          <p:txBody>
            <a:bodyPr lIns="0" tIns="0" rIns="0" bIns="0" rtlCol="0" anchor="t">
              <a:spAutoFit/>
            </a:bodyPr>
            <a:lstStyle/>
            <a:p>
              <a:pPr>
                <a:lnSpc>
                  <a:spcPts val="4200"/>
                </a:lnSpc>
              </a:pPr>
              <a:r>
                <a:rPr lang="en-US" sz="3000">
                  <a:solidFill>
                    <a:srgbClr val="000000"/>
                  </a:solidFill>
                  <a:latin typeface="Clear Sans Regular"/>
                </a:rPr>
                <a:t>Ex: Ask for additional resources or to give up something else</a:t>
              </a:r>
            </a:p>
          </p:txBody>
        </p:sp>
      </p:grpSp>
      <p:grpSp>
        <p:nvGrpSpPr>
          <p:cNvPr id="24" name="Group 5">
            <a:extLst>
              <a:ext uri="{FF2B5EF4-FFF2-40B4-BE49-F238E27FC236}">
                <a16:creationId xmlns:a16="http://schemas.microsoft.com/office/drawing/2014/main" id="{4AA9BC34-DA3E-6620-35C0-37D196AF0B5A}"/>
              </a:ext>
            </a:extLst>
          </p:cNvPr>
          <p:cNvGrpSpPr/>
          <p:nvPr/>
        </p:nvGrpSpPr>
        <p:grpSpPr>
          <a:xfrm>
            <a:off x="13021303" y="5451231"/>
            <a:ext cx="3913180" cy="3005809"/>
            <a:chOff x="-1" y="-28575"/>
            <a:chExt cx="5217573" cy="2829816"/>
          </a:xfrm>
        </p:grpSpPr>
        <p:sp>
          <p:nvSpPr>
            <p:cNvPr id="25" name="TextBox 6">
              <a:extLst>
                <a:ext uri="{FF2B5EF4-FFF2-40B4-BE49-F238E27FC236}">
                  <a16:creationId xmlns:a16="http://schemas.microsoft.com/office/drawing/2014/main" id="{A37E09D3-BE0B-AB45-79B4-A94DA92C62B8}"/>
                </a:ext>
              </a:extLst>
            </p:cNvPr>
            <p:cNvSpPr txBox="1"/>
            <p:nvPr/>
          </p:nvSpPr>
          <p:spPr>
            <a:xfrm>
              <a:off x="0" y="-28575"/>
              <a:ext cx="5217572" cy="1110731"/>
            </a:xfrm>
            <a:prstGeom prst="rect">
              <a:avLst/>
            </a:prstGeom>
          </p:spPr>
          <p:txBody>
            <a:bodyPr lIns="0" tIns="0" rIns="0" bIns="0" rtlCol="0" anchor="t">
              <a:spAutoFit/>
            </a:bodyPr>
            <a:lstStyle/>
            <a:p>
              <a:pPr>
                <a:lnSpc>
                  <a:spcPts val="4550"/>
                </a:lnSpc>
              </a:pPr>
              <a:r>
                <a:rPr lang="en-US" sz="3500">
                  <a:solidFill>
                    <a:srgbClr val="000000"/>
                  </a:solidFill>
                  <a:latin typeface="Hammersmith One"/>
                </a:rPr>
                <a:t>Do a B+ job rather than an A+ job</a:t>
              </a:r>
            </a:p>
          </p:txBody>
        </p:sp>
        <p:sp>
          <p:nvSpPr>
            <p:cNvPr id="26" name="TextBox 7">
              <a:extLst>
                <a:ext uri="{FF2B5EF4-FFF2-40B4-BE49-F238E27FC236}">
                  <a16:creationId xmlns:a16="http://schemas.microsoft.com/office/drawing/2014/main" id="{0ADD02DC-D81B-3A9F-7EF1-DB73678DBC80}"/>
                </a:ext>
              </a:extLst>
            </p:cNvPr>
            <p:cNvSpPr txBox="1"/>
            <p:nvPr/>
          </p:nvSpPr>
          <p:spPr>
            <a:xfrm>
              <a:off x="-1" y="1318415"/>
              <a:ext cx="5217572" cy="1482826"/>
            </a:xfrm>
            <a:prstGeom prst="rect">
              <a:avLst/>
            </a:prstGeom>
          </p:spPr>
          <p:txBody>
            <a:bodyPr lIns="0" tIns="0" rIns="0" bIns="0" rtlCol="0" anchor="t">
              <a:spAutoFit/>
            </a:bodyPr>
            <a:lstStyle/>
            <a:p>
              <a:pPr>
                <a:lnSpc>
                  <a:spcPts val="4200"/>
                </a:lnSpc>
              </a:pPr>
              <a:r>
                <a:rPr lang="en-US" sz="3000">
                  <a:solidFill>
                    <a:srgbClr val="000000"/>
                  </a:solidFill>
                  <a:latin typeface="Clear Sans Regular"/>
                </a:rPr>
                <a:t>It doesn’t have to be perfect, it just has to be something</a:t>
              </a:r>
            </a:p>
          </p:txBody>
        </p:sp>
      </p:grpSp>
      <p:pic>
        <p:nvPicPr>
          <p:cNvPr id="28" name="Graphic 27" descr="Award ribbon with star">
            <a:extLst>
              <a:ext uri="{FF2B5EF4-FFF2-40B4-BE49-F238E27FC236}">
                <a16:creationId xmlns:a16="http://schemas.microsoft.com/office/drawing/2014/main" id="{3C940416-4F66-F02E-3F12-C1CCD1E128C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4254822" y="4005092"/>
            <a:ext cx="1446139" cy="1446139"/>
          </a:xfrm>
          <a:prstGeom prst="rect">
            <a:avLst/>
          </a:prstGeom>
        </p:spPr>
      </p:pic>
      <p:pic>
        <p:nvPicPr>
          <p:cNvPr id="30" name="Graphic 29" descr="Playbook outline">
            <a:extLst>
              <a:ext uri="{FF2B5EF4-FFF2-40B4-BE49-F238E27FC236}">
                <a16:creationId xmlns:a16="http://schemas.microsoft.com/office/drawing/2014/main" id="{7CBAE3ED-7924-9F56-F8F9-46BBC33426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472190" y="4021942"/>
            <a:ext cx="1446138" cy="1446138"/>
          </a:xfrm>
          <a:prstGeom prst="rect">
            <a:avLst/>
          </a:prstGeom>
        </p:spPr>
      </p:pic>
      <p:pic>
        <p:nvPicPr>
          <p:cNvPr id="34" name="Graphic 33" descr="Comment Like outline">
            <a:extLst>
              <a:ext uri="{FF2B5EF4-FFF2-40B4-BE49-F238E27FC236}">
                <a16:creationId xmlns:a16="http://schemas.microsoft.com/office/drawing/2014/main" id="{BD044B9F-2E54-A4AF-555D-C9E814E7238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8427152" y="4191864"/>
            <a:ext cx="1318845" cy="1318845"/>
          </a:xfrm>
          <a:prstGeom prst="rect">
            <a:avLst/>
          </a:prstGeom>
        </p:spPr>
      </p:pic>
    </p:spTree>
    <p:extLst>
      <p:ext uri="{BB962C8B-B14F-4D97-AF65-F5344CB8AC3E}">
        <p14:creationId xmlns:p14="http://schemas.microsoft.com/office/powerpoint/2010/main" val="520904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53517" y="1267365"/>
            <a:ext cx="15158437" cy="1665987"/>
            <a:chOff x="0" y="76200"/>
            <a:chExt cx="20211247" cy="2221316"/>
          </a:xfrm>
        </p:grpSpPr>
        <p:sp>
          <p:nvSpPr>
            <p:cNvPr id="3" name="TextBox 3"/>
            <p:cNvSpPr txBox="1"/>
            <p:nvPr/>
          </p:nvSpPr>
          <p:spPr>
            <a:xfrm>
              <a:off x="0" y="76200"/>
              <a:ext cx="20211247" cy="1628566"/>
            </a:xfrm>
            <a:prstGeom prst="rect">
              <a:avLst/>
            </a:prstGeom>
          </p:spPr>
          <p:txBody>
            <a:bodyPr wrap="square" lIns="0" tIns="0" rIns="0" bIns="0" rtlCol="0" anchor="t">
              <a:spAutoFit/>
            </a:bodyPr>
            <a:lstStyle/>
            <a:p>
              <a:pPr marL="0" lvl="0" indent="0" algn="r">
                <a:lnSpc>
                  <a:spcPts val="9349"/>
                </a:lnSpc>
                <a:spcBef>
                  <a:spcPct val="0"/>
                </a:spcBef>
              </a:pPr>
              <a:r>
                <a:rPr lang="en-US" sz="8499">
                  <a:solidFill>
                    <a:srgbClr val="000000"/>
                  </a:solidFill>
                  <a:latin typeface="Hammersmith One Bold"/>
                </a:rPr>
                <a:t>Finding the right Yes</a:t>
              </a: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0" t="21264" r="6608" b="71845"/>
            <a:stretch>
              <a:fillRect/>
            </a:stretch>
          </p:blipFill>
          <p:spPr>
            <a:xfrm>
              <a:off x="0" y="1934553"/>
              <a:ext cx="4911312" cy="362963"/>
            </a:xfrm>
            <a:prstGeom prst="rect">
              <a:avLst/>
            </a:prstGeom>
          </p:spPr>
        </p:pic>
      </p:grpSp>
      <p:sp>
        <p:nvSpPr>
          <p:cNvPr id="6" name="TextBox 6"/>
          <p:cNvSpPr txBox="1"/>
          <p:nvPr/>
        </p:nvSpPr>
        <p:spPr>
          <a:xfrm>
            <a:off x="1931036" y="4618365"/>
            <a:ext cx="3913179" cy="1179810"/>
          </a:xfrm>
          <a:prstGeom prst="rect">
            <a:avLst/>
          </a:prstGeom>
        </p:spPr>
        <p:txBody>
          <a:bodyPr lIns="0" tIns="0" rIns="0" bIns="0" rtlCol="0" anchor="t">
            <a:spAutoFit/>
          </a:bodyPr>
          <a:lstStyle/>
          <a:p>
            <a:pPr>
              <a:lnSpc>
                <a:spcPts val="4550"/>
              </a:lnSpc>
            </a:pPr>
            <a:r>
              <a:rPr lang="en-US" sz="3500">
                <a:solidFill>
                  <a:srgbClr val="000000"/>
                </a:solidFill>
                <a:latin typeface="Hammersmith One"/>
              </a:rPr>
              <a:t>Things that fulfill you</a:t>
            </a:r>
          </a:p>
        </p:txBody>
      </p:sp>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0" t="21264" r="6608" b="71845"/>
          <a:stretch>
            <a:fillRect/>
          </a:stretch>
        </p:blipFill>
        <p:spPr>
          <a:xfrm flipH="1">
            <a:off x="-311280" y="9831612"/>
            <a:ext cx="18910559" cy="1397557"/>
          </a:xfrm>
          <a:prstGeom prst="rect">
            <a:avLst/>
          </a:prstGeom>
        </p:spPr>
      </p:pic>
      <p:sp>
        <p:nvSpPr>
          <p:cNvPr id="20" name="TextBox 6">
            <a:extLst>
              <a:ext uri="{FF2B5EF4-FFF2-40B4-BE49-F238E27FC236}">
                <a16:creationId xmlns:a16="http://schemas.microsoft.com/office/drawing/2014/main" id="{FF17C596-603F-6B97-46E3-DB180E566439}"/>
              </a:ext>
            </a:extLst>
          </p:cNvPr>
          <p:cNvSpPr txBox="1"/>
          <p:nvPr/>
        </p:nvSpPr>
        <p:spPr>
          <a:xfrm>
            <a:off x="1931036" y="7004302"/>
            <a:ext cx="3913179" cy="1179810"/>
          </a:xfrm>
          <a:prstGeom prst="rect">
            <a:avLst/>
          </a:prstGeom>
        </p:spPr>
        <p:txBody>
          <a:bodyPr lIns="0" tIns="0" rIns="0" bIns="0" rtlCol="0" anchor="t">
            <a:spAutoFit/>
          </a:bodyPr>
          <a:lstStyle/>
          <a:p>
            <a:pPr>
              <a:lnSpc>
                <a:spcPts val="4550"/>
              </a:lnSpc>
            </a:pPr>
            <a:r>
              <a:rPr lang="en-US" sz="3500">
                <a:solidFill>
                  <a:srgbClr val="000000"/>
                </a:solidFill>
                <a:latin typeface="Hammersmith One"/>
              </a:rPr>
              <a:t>Leverage your expertise</a:t>
            </a:r>
          </a:p>
        </p:txBody>
      </p:sp>
      <p:sp>
        <p:nvSpPr>
          <p:cNvPr id="25" name="TextBox 6">
            <a:extLst>
              <a:ext uri="{FF2B5EF4-FFF2-40B4-BE49-F238E27FC236}">
                <a16:creationId xmlns:a16="http://schemas.microsoft.com/office/drawing/2014/main" id="{A37E09D3-BE0B-AB45-79B4-A94DA92C62B8}"/>
              </a:ext>
            </a:extLst>
          </p:cNvPr>
          <p:cNvSpPr txBox="1"/>
          <p:nvPr/>
        </p:nvSpPr>
        <p:spPr>
          <a:xfrm>
            <a:off x="7816258" y="4618365"/>
            <a:ext cx="3913179" cy="1769714"/>
          </a:xfrm>
          <a:prstGeom prst="rect">
            <a:avLst/>
          </a:prstGeom>
        </p:spPr>
        <p:txBody>
          <a:bodyPr lIns="0" tIns="0" rIns="0" bIns="0" rtlCol="0" anchor="t">
            <a:spAutoFit/>
          </a:bodyPr>
          <a:lstStyle/>
          <a:p>
            <a:pPr>
              <a:lnSpc>
                <a:spcPts val="4550"/>
              </a:lnSpc>
            </a:pPr>
            <a:r>
              <a:rPr lang="en-US" sz="3500">
                <a:solidFill>
                  <a:srgbClr val="000000"/>
                </a:solidFill>
                <a:latin typeface="Hammersmith One"/>
              </a:rPr>
              <a:t>Provide a good return on your time spent</a:t>
            </a:r>
          </a:p>
        </p:txBody>
      </p:sp>
      <p:pic>
        <p:nvPicPr>
          <p:cNvPr id="28" name="Graphic 27" descr="Checkbox Checked with solid fill">
            <a:extLst>
              <a:ext uri="{FF2B5EF4-FFF2-40B4-BE49-F238E27FC236}">
                <a16:creationId xmlns:a16="http://schemas.microsoft.com/office/drawing/2014/main" id="{3C940416-4F66-F02E-3F12-C1CCD1E128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84897" y="4447118"/>
            <a:ext cx="1446139" cy="1446139"/>
          </a:xfrm>
          <a:prstGeom prst="rect">
            <a:avLst/>
          </a:prstGeom>
        </p:spPr>
      </p:pic>
      <p:sp>
        <p:nvSpPr>
          <p:cNvPr id="8" name="TextBox 4">
            <a:extLst>
              <a:ext uri="{FF2B5EF4-FFF2-40B4-BE49-F238E27FC236}">
                <a16:creationId xmlns:a16="http://schemas.microsoft.com/office/drawing/2014/main" id="{323E385B-CDA7-9B76-D199-FA2E8E222C8F}"/>
              </a:ext>
            </a:extLst>
          </p:cNvPr>
          <p:cNvSpPr txBox="1"/>
          <p:nvPr/>
        </p:nvSpPr>
        <p:spPr>
          <a:xfrm>
            <a:off x="1931036" y="2817292"/>
            <a:ext cx="14669338" cy="583750"/>
          </a:xfrm>
          <a:prstGeom prst="rect">
            <a:avLst/>
          </a:prstGeom>
        </p:spPr>
        <p:txBody>
          <a:bodyPr lIns="0" tIns="0" rIns="0" bIns="0" rtlCol="0" anchor="t">
            <a:spAutoFit/>
          </a:bodyPr>
          <a:lstStyle/>
          <a:p>
            <a:pPr algn="r">
              <a:lnSpc>
                <a:spcPts val="4200"/>
              </a:lnSpc>
            </a:pPr>
            <a:r>
              <a:rPr lang="en-US" sz="5400">
                <a:solidFill>
                  <a:srgbClr val="000000"/>
                </a:solidFill>
                <a:latin typeface="Clear Sans Regular"/>
                <a:cs typeface="Calibri"/>
              </a:rPr>
              <a:t>Consider the following:</a:t>
            </a:r>
            <a:endParaRPr lang="en-US" sz="5400">
              <a:cs typeface="Calibri"/>
            </a:endParaRPr>
          </a:p>
        </p:txBody>
      </p:sp>
      <p:pic>
        <p:nvPicPr>
          <p:cNvPr id="9" name="Graphic 8" descr="Checkbox Checked with solid fill">
            <a:extLst>
              <a:ext uri="{FF2B5EF4-FFF2-40B4-BE49-F238E27FC236}">
                <a16:creationId xmlns:a16="http://schemas.microsoft.com/office/drawing/2014/main" id="{D319FEBE-33DE-802E-8A10-44BE55B76C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84896" y="6788310"/>
            <a:ext cx="1446139" cy="1446139"/>
          </a:xfrm>
          <a:prstGeom prst="rect">
            <a:avLst/>
          </a:prstGeom>
        </p:spPr>
      </p:pic>
      <p:pic>
        <p:nvPicPr>
          <p:cNvPr id="10" name="Graphic 9" descr="Checkbox Checked with solid fill">
            <a:extLst>
              <a:ext uri="{FF2B5EF4-FFF2-40B4-BE49-F238E27FC236}">
                <a16:creationId xmlns:a16="http://schemas.microsoft.com/office/drawing/2014/main" id="{82E1921D-FEB2-3C62-F963-4959620E66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370119" y="4450205"/>
            <a:ext cx="1446139" cy="1446139"/>
          </a:xfrm>
          <a:prstGeom prst="rect">
            <a:avLst/>
          </a:prstGeom>
        </p:spPr>
      </p:pic>
      <p:pic>
        <p:nvPicPr>
          <p:cNvPr id="11" name="Graphic 10" descr="Checkbox Checked with solid fill">
            <a:extLst>
              <a:ext uri="{FF2B5EF4-FFF2-40B4-BE49-F238E27FC236}">
                <a16:creationId xmlns:a16="http://schemas.microsoft.com/office/drawing/2014/main" id="{45D359EF-BC68-6E72-7ED7-A794C8D1B9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370118" y="6788309"/>
            <a:ext cx="1446139" cy="1446139"/>
          </a:xfrm>
          <a:prstGeom prst="rect">
            <a:avLst/>
          </a:prstGeom>
        </p:spPr>
      </p:pic>
      <p:pic>
        <p:nvPicPr>
          <p:cNvPr id="12" name="Graphic 11" descr="Checkbox Checked with solid fill">
            <a:extLst>
              <a:ext uri="{FF2B5EF4-FFF2-40B4-BE49-F238E27FC236}">
                <a16:creationId xmlns:a16="http://schemas.microsoft.com/office/drawing/2014/main" id="{1D9A39CF-17E4-7B57-8674-E60CD6E1715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2255341" y="4447118"/>
            <a:ext cx="1446139" cy="1446139"/>
          </a:xfrm>
          <a:prstGeom prst="rect">
            <a:avLst/>
          </a:prstGeom>
        </p:spPr>
      </p:pic>
      <p:sp>
        <p:nvSpPr>
          <p:cNvPr id="13" name="TextBox 6">
            <a:extLst>
              <a:ext uri="{FF2B5EF4-FFF2-40B4-BE49-F238E27FC236}">
                <a16:creationId xmlns:a16="http://schemas.microsoft.com/office/drawing/2014/main" id="{69EC973C-053E-D536-9943-A4CA0807649F}"/>
              </a:ext>
            </a:extLst>
          </p:cNvPr>
          <p:cNvSpPr txBox="1"/>
          <p:nvPr/>
        </p:nvSpPr>
        <p:spPr>
          <a:xfrm>
            <a:off x="7816258" y="7004302"/>
            <a:ext cx="3913179" cy="1769715"/>
          </a:xfrm>
          <a:prstGeom prst="rect">
            <a:avLst/>
          </a:prstGeom>
        </p:spPr>
        <p:txBody>
          <a:bodyPr lIns="0" tIns="0" rIns="0" bIns="0" rtlCol="0" anchor="t">
            <a:spAutoFit/>
          </a:bodyPr>
          <a:lstStyle/>
          <a:p>
            <a:pPr>
              <a:lnSpc>
                <a:spcPts val="4550"/>
              </a:lnSpc>
            </a:pPr>
            <a:r>
              <a:rPr lang="en-US" sz="3500">
                <a:solidFill>
                  <a:srgbClr val="000000"/>
                </a:solidFill>
                <a:latin typeface="Hammersmith One"/>
              </a:rPr>
              <a:t>Fit with your current assignments</a:t>
            </a:r>
          </a:p>
        </p:txBody>
      </p:sp>
      <p:sp>
        <p:nvSpPr>
          <p:cNvPr id="14" name="TextBox 6">
            <a:extLst>
              <a:ext uri="{FF2B5EF4-FFF2-40B4-BE49-F238E27FC236}">
                <a16:creationId xmlns:a16="http://schemas.microsoft.com/office/drawing/2014/main" id="{59D7B25D-1980-3EE1-7970-006C253FDF07}"/>
              </a:ext>
            </a:extLst>
          </p:cNvPr>
          <p:cNvSpPr txBox="1"/>
          <p:nvPr/>
        </p:nvSpPr>
        <p:spPr>
          <a:xfrm>
            <a:off x="13701480" y="4553595"/>
            <a:ext cx="3913179" cy="1179810"/>
          </a:xfrm>
          <a:prstGeom prst="rect">
            <a:avLst/>
          </a:prstGeom>
        </p:spPr>
        <p:txBody>
          <a:bodyPr lIns="0" tIns="0" rIns="0" bIns="0" rtlCol="0" anchor="t">
            <a:spAutoFit/>
          </a:bodyPr>
          <a:lstStyle/>
          <a:p>
            <a:pPr>
              <a:lnSpc>
                <a:spcPts val="4550"/>
              </a:lnSpc>
            </a:pPr>
            <a:r>
              <a:rPr lang="en-US" sz="3500">
                <a:solidFill>
                  <a:srgbClr val="000000"/>
                </a:solidFill>
                <a:latin typeface="Hammersmith One"/>
              </a:rPr>
              <a:t>Give you a mental break</a:t>
            </a:r>
          </a:p>
        </p:txBody>
      </p:sp>
      <p:pic>
        <p:nvPicPr>
          <p:cNvPr id="17" name="Graphic 16" descr="Graph and note paper pads with pencil">
            <a:extLst>
              <a:ext uri="{FF2B5EF4-FFF2-40B4-BE49-F238E27FC236}">
                <a16:creationId xmlns:a16="http://schemas.microsoft.com/office/drawing/2014/main" id="{78CF49D7-9E55-0B5A-A184-18FD8E931E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894601" y="6406824"/>
            <a:ext cx="2617353" cy="2617353"/>
          </a:xfrm>
          <a:prstGeom prst="rect">
            <a:avLst/>
          </a:prstGeom>
        </p:spPr>
      </p:pic>
    </p:spTree>
    <p:extLst>
      <p:ext uri="{BB962C8B-B14F-4D97-AF65-F5344CB8AC3E}">
        <p14:creationId xmlns:p14="http://schemas.microsoft.com/office/powerpoint/2010/main" val="1036964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B923"/>
        </a:solidFill>
        <a:effectLst/>
      </p:bgPr>
    </p:bg>
    <p:spTree>
      <p:nvGrpSpPr>
        <p:cNvPr id="1" name=""/>
        <p:cNvGrpSpPr/>
        <p:nvPr/>
      </p:nvGrpSpPr>
      <p:grpSpPr>
        <a:xfrm>
          <a:off x="0" y="0"/>
          <a:ext cx="0" cy="0"/>
          <a:chOff x="0" y="0"/>
          <a:chExt cx="0" cy="0"/>
        </a:xfrm>
      </p:grpSpPr>
      <p:sp>
        <p:nvSpPr>
          <p:cNvPr id="2" name="AutoShape 2"/>
          <p:cNvSpPr/>
          <p:nvPr/>
        </p:nvSpPr>
        <p:spPr>
          <a:xfrm>
            <a:off x="-329844" y="-288614"/>
            <a:ext cx="6950056" cy="10864228"/>
          </a:xfrm>
          <a:prstGeom prst="rect">
            <a:avLst/>
          </a:prstGeom>
          <a:solidFill>
            <a:srgbClr val="FFFFFF"/>
          </a:solidFill>
        </p:spPr>
      </p:sp>
      <p:grpSp>
        <p:nvGrpSpPr>
          <p:cNvPr id="3" name="Group 3"/>
          <p:cNvGrpSpPr/>
          <p:nvPr/>
        </p:nvGrpSpPr>
        <p:grpSpPr>
          <a:xfrm>
            <a:off x="1217226" y="1484904"/>
            <a:ext cx="5023074" cy="1665987"/>
            <a:chOff x="0" y="76200"/>
            <a:chExt cx="5581014" cy="2221316"/>
          </a:xfrm>
        </p:grpSpPr>
        <p:sp>
          <p:nvSpPr>
            <p:cNvPr id="4" name="TextBox 4"/>
            <p:cNvSpPr txBox="1"/>
            <p:nvPr/>
          </p:nvSpPr>
          <p:spPr>
            <a:xfrm>
              <a:off x="0" y="76200"/>
              <a:ext cx="5581014" cy="1531188"/>
            </a:xfrm>
            <a:prstGeom prst="rect">
              <a:avLst/>
            </a:prstGeom>
          </p:spPr>
          <p:txBody>
            <a:bodyPr wrap="square" lIns="0" tIns="0" rIns="0" bIns="0" rtlCol="0" anchor="t">
              <a:spAutoFit/>
            </a:bodyPr>
            <a:lstStyle/>
            <a:p>
              <a:pPr>
                <a:lnSpc>
                  <a:spcPts val="9349"/>
                </a:lnSpc>
                <a:spcBef>
                  <a:spcPct val="0"/>
                </a:spcBef>
              </a:pPr>
              <a:r>
                <a:rPr lang="en-US" sz="6600">
                  <a:solidFill>
                    <a:srgbClr val="000000"/>
                  </a:solidFill>
                  <a:latin typeface="Hammersmith One Bold"/>
                </a:rPr>
                <a:t>Action Steps</a:t>
              </a: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0" t="21264" r="6608" b="71845"/>
            <a:stretch>
              <a:fillRect/>
            </a:stretch>
          </p:blipFill>
          <p:spPr>
            <a:xfrm>
              <a:off x="0" y="1934553"/>
              <a:ext cx="4911312" cy="362963"/>
            </a:xfrm>
            <a:prstGeom prst="rect">
              <a:avLst/>
            </a:prstGeom>
          </p:spPr>
        </p:pic>
      </p:grpSp>
      <p:grpSp>
        <p:nvGrpSpPr>
          <p:cNvPr id="9" name="Group 9"/>
          <p:cNvGrpSpPr/>
          <p:nvPr/>
        </p:nvGrpSpPr>
        <p:grpSpPr>
          <a:xfrm>
            <a:off x="9832549" y="4891432"/>
            <a:ext cx="6840547" cy="1730236"/>
            <a:chOff x="0" y="-28575"/>
            <a:chExt cx="9120730" cy="2306981"/>
          </a:xfrm>
        </p:grpSpPr>
        <p:sp>
          <p:nvSpPr>
            <p:cNvPr id="10" name="TextBox 10"/>
            <p:cNvSpPr txBox="1"/>
            <p:nvPr/>
          </p:nvSpPr>
          <p:spPr>
            <a:xfrm>
              <a:off x="0" y="-28575"/>
              <a:ext cx="9120730" cy="786540"/>
            </a:xfrm>
            <a:prstGeom prst="rect">
              <a:avLst/>
            </a:prstGeom>
          </p:spPr>
          <p:txBody>
            <a:bodyPr lIns="0" tIns="0" rIns="0" bIns="0" rtlCol="0" anchor="t">
              <a:spAutoFit/>
            </a:bodyPr>
            <a:lstStyle/>
            <a:p>
              <a:pPr>
                <a:lnSpc>
                  <a:spcPts val="4550"/>
                </a:lnSpc>
              </a:pPr>
              <a:r>
                <a:rPr lang="en-US" sz="3500">
                  <a:solidFill>
                    <a:srgbClr val="000000"/>
                  </a:solidFill>
                  <a:latin typeface="Hammersmith One"/>
                </a:rPr>
                <a:t>Do you ask for help?</a:t>
              </a:r>
            </a:p>
          </p:txBody>
        </p:sp>
        <p:sp>
          <p:nvSpPr>
            <p:cNvPr id="11" name="TextBox 11"/>
            <p:cNvSpPr txBox="1"/>
            <p:nvPr/>
          </p:nvSpPr>
          <p:spPr>
            <a:xfrm>
              <a:off x="0" y="896489"/>
              <a:ext cx="9120730" cy="1381917"/>
            </a:xfrm>
            <a:prstGeom prst="rect">
              <a:avLst/>
            </a:prstGeom>
          </p:spPr>
          <p:txBody>
            <a:bodyPr lIns="0" tIns="0" rIns="0" bIns="0" rtlCol="0" anchor="t">
              <a:spAutoFit/>
            </a:bodyPr>
            <a:lstStyle/>
            <a:p>
              <a:pPr>
                <a:lnSpc>
                  <a:spcPts val="4200"/>
                </a:lnSpc>
              </a:pPr>
              <a:r>
                <a:rPr lang="en-US" sz="3000">
                  <a:solidFill>
                    <a:srgbClr val="000000"/>
                  </a:solidFill>
                  <a:latin typeface="Clear Sans Regular"/>
                </a:rPr>
                <a:t>What’s your ask score vs your give score?</a:t>
              </a:r>
            </a:p>
          </p:txBody>
        </p:sp>
      </p:grpSp>
      <p:grpSp>
        <p:nvGrpSpPr>
          <p:cNvPr id="12" name="Group 12"/>
          <p:cNvGrpSpPr/>
          <p:nvPr/>
        </p:nvGrpSpPr>
        <p:grpSpPr>
          <a:xfrm>
            <a:off x="9832549" y="7567746"/>
            <a:ext cx="6840547" cy="1191627"/>
            <a:chOff x="0" y="-28575"/>
            <a:chExt cx="9120730" cy="1588836"/>
          </a:xfrm>
        </p:grpSpPr>
        <p:sp>
          <p:nvSpPr>
            <p:cNvPr id="13" name="TextBox 13"/>
            <p:cNvSpPr txBox="1"/>
            <p:nvPr/>
          </p:nvSpPr>
          <p:spPr>
            <a:xfrm>
              <a:off x="0" y="-28575"/>
              <a:ext cx="9120730" cy="786540"/>
            </a:xfrm>
            <a:prstGeom prst="rect">
              <a:avLst/>
            </a:prstGeom>
          </p:spPr>
          <p:txBody>
            <a:bodyPr lIns="0" tIns="0" rIns="0" bIns="0" rtlCol="0" anchor="t">
              <a:spAutoFit/>
            </a:bodyPr>
            <a:lstStyle/>
            <a:p>
              <a:pPr>
                <a:lnSpc>
                  <a:spcPts val="4550"/>
                </a:lnSpc>
              </a:pPr>
              <a:r>
                <a:rPr lang="en-US" sz="3500">
                  <a:solidFill>
                    <a:srgbClr val="000000"/>
                  </a:solidFill>
                  <a:latin typeface="Hammersmith One"/>
                </a:rPr>
                <a:t>Amplify Voices</a:t>
              </a:r>
            </a:p>
          </p:txBody>
        </p:sp>
        <p:sp>
          <p:nvSpPr>
            <p:cNvPr id="14" name="TextBox 14"/>
            <p:cNvSpPr txBox="1"/>
            <p:nvPr/>
          </p:nvSpPr>
          <p:spPr>
            <a:xfrm>
              <a:off x="0" y="896489"/>
              <a:ext cx="9120730" cy="663772"/>
            </a:xfrm>
            <a:prstGeom prst="rect">
              <a:avLst/>
            </a:prstGeom>
          </p:spPr>
          <p:txBody>
            <a:bodyPr lIns="0" tIns="0" rIns="0" bIns="0" rtlCol="0" anchor="t">
              <a:spAutoFit/>
            </a:bodyPr>
            <a:lstStyle/>
            <a:p>
              <a:pPr>
                <a:lnSpc>
                  <a:spcPts val="4200"/>
                </a:lnSpc>
              </a:pPr>
              <a:r>
                <a:rPr lang="en-US" sz="3000">
                  <a:solidFill>
                    <a:srgbClr val="000000"/>
                  </a:solidFill>
                  <a:latin typeface="Clear Sans Regular"/>
                </a:rPr>
                <a:t>How do you build up females?</a:t>
              </a:r>
            </a:p>
          </p:txBody>
        </p:sp>
      </p:grpSp>
      <p:grpSp>
        <p:nvGrpSpPr>
          <p:cNvPr id="15" name="Group 15"/>
          <p:cNvGrpSpPr/>
          <p:nvPr/>
        </p:nvGrpSpPr>
        <p:grpSpPr>
          <a:xfrm>
            <a:off x="9832549" y="1459208"/>
            <a:ext cx="6840547" cy="2268845"/>
            <a:chOff x="0" y="-28575"/>
            <a:chExt cx="9120730" cy="3025127"/>
          </a:xfrm>
        </p:grpSpPr>
        <p:sp>
          <p:nvSpPr>
            <p:cNvPr id="16" name="TextBox 16"/>
            <p:cNvSpPr txBox="1"/>
            <p:nvPr/>
          </p:nvSpPr>
          <p:spPr>
            <a:xfrm>
              <a:off x="0" y="-28575"/>
              <a:ext cx="9120730" cy="786540"/>
            </a:xfrm>
            <a:prstGeom prst="rect">
              <a:avLst/>
            </a:prstGeom>
          </p:spPr>
          <p:txBody>
            <a:bodyPr lIns="0" tIns="0" rIns="0" bIns="0" rtlCol="0" anchor="t">
              <a:spAutoFit/>
            </a:bodyPr>
            <a:lstStyle/>
            <a:p>
              <a:pPr>
                <a:lnSpc>
                  <a:spcPts val="4550"/>
                </a:lnSpc>
              </a:pPr>
              <a:r>
                <a:rPr lang="en-US" sz="3500">
                  <a:solidFill>
                    <a:srgbClr val="000000"/>
                  </a:solidFill>
                  <a:latin typeface="Hammersmith One"/>
                </a:rPr>
                <a:t>Different expectations</a:t>
              </a:r>
            </a:p>
          </p:txBody>
        </p:sp>
        <p:sp>
          <p:nvSpPr>
            <p:cNvPr id="17" name="TextBox 17"/>
            <p:cNvSpPr txBox="1"/>
            <p:nvPr/>
          </p:nvSpPr>
          <p:spPr>
            <a:xfrm>
              <a:off x="0" y="896489"/>
              <a:ext cx="9120730" cy="2100063"/>
            </a:xfrm>
            <a:prstGeom prst="rect">
              <a:avLst/>
            </a:prstGeom>
          </p:spPr>
          <p:txBody>
            <a:bodyPr lIns="0" tIns="0" rIns="0" bIns="0" rtlCol="0" anchor="t">
              <a:spAutoFit/>
            </a:bodyPr>
            <a:lstStyle/>
            <a:p>
              <a:pPr>
                <a:lnSpc>
                  <a:spcPts val="4200"/>
                </a:lnSpc>
              </a:pPr>
              <a:r>
                <a:rPr lang="en-US" sz="3000">
                  <a:solidFill>
                    <a:srgbClr val="000000"/>
                  </a:solidFill>
                  <a:latin typeface="Clear Sans Regular"/>
                </a:rPr>
                <a:t>We ask females different questions because the societal expectations for females are different</a:t>
              </a:r>
            </a:p>
          </p:txBody>
        </p:sp>
      </p:grpSp>
      <p:sp>
        <p:nvSpPr>
          <p:cNvPr id="18" name="TextBox 18"/>
          <p:cNvSpPr txBox="1"/>
          <p:nvPr/>
        </p:nvSpPr>
        <p:spPr>
          <a:xfrm>
            <a:off x="1363424" y="3526906"/>
            <a:ext cx="4185761" cy="4812728"/>
          </a:xfrm>
          <a:prstGeom prst="rect">
            <a:avLst/>
          </a:prstGeom>
        </p:spPr>
        <p:txBody>
          <a:bodyPr lIns="0" tIns="0" rIns="0" bIns="0" rtlCol="0" anchor="t">
            <a:spAutoFit/>
          </a:bodyPr>
          <a:lstStyle/>
          <a:p>
            <a:pPr marL="457200" indent="-457200">
              <a:lnSpc>
                <a:spcPts val="4200"/>
              </a:lnSpc>
              <a:buFont typeface="Arial"/>
              <a:buChar char="•"/>
            </a:pPr>
            <a:r>
              <a:rPr lang="en-US" sz="3000">
                <a:solidFill>
                  <a:srgbClr val="000000"/>
                </a:solidFill>
                <a:latin typeface="Clear Sans Regular"/>
                <a:cs typeface="Clear Sans Regular"/>
              </a:rPr>
              <a:t>What can we do to reduce our workload? </a:t>
            </a:r>
            <a:endParaRPr lang="en-US"/>
          </a:p>
          <a:p>
            <a:pPr marL="457200" indent="-457200">
              <a:lnSpc>
                <a:spcPts val="4200"/>
              </a:lnSpc>
              <a:buFont typeface="Arial"/>
              <a:buChar char="•"/>
            </a:pPr>
            <a:endParaRPr lang="en-US" sz="3000">
              <a:solidFill>
                <a:srgbClr val="000000"/>
              </a:solidFill>
              <a:latin typeface="Clear Sans Regular"/>
              <a:cs typeface="Clear Sans Regular"/>
            </a:endParaRPr>
          </a:p>
          <a:p>
            <a:pPr marL="457200" indent="-457200">
              <a:lnSpc>
                <a:spcPts val="4200"/>
              </a:lnSpc>
              <a:buFont typeface="Arial"/>
              <a:buChar char="•"/>
            </a:pPr>
            <a:r>
              <a:rPr lang="en-US" sz="3000">
                <a:solidFill>
                  <a:srgbClr val="000000"/>
                </a:solidFill>
                <a:latin typeface="Clear Sans Regular"/>
                <a:cs typeface="Clear Sans Regular"/>
              </a:rPr>
              <a:t>How do we prioritize? </a:t>
            </a:r>
            <a:endParaRPr lang="en-US">
              <a:solidFill>
                <a:srgbClr val="000000"/>
              </a:solidFill>
              <a:latin typeface="Calibri"/>
              <a:cs typeface="Calibri"/>
            </a:endParaRPr>
          </a:p>
          <a:p>
            <a:pPr marL="457200" indent="-457200">
              <a:lnSpc>
                <a:spcPts val="4200"/>
              </a:lnSpc>
              <a:buFont typeface="Arial"/>
              <a:buChar char="•"/>
            </a:pPr>
            <a:endParaRPr lang="en-US" sz="3000">
              <a:solidFill>
                <a:srgbClr val="000000"/>
              </a:solidFill>
              <a:latin typeface="Clear Sans Regular"/>
              <a:cs typeface="Clear Sans Regular"/>
            </a:endParaRPr>
          </a:p>
          <a:p>
            <a:pPr marL="457200" indent="-457200">
              <a:lnSpc>
                <a:spcPts val="4200"/>
              </a:lnSpc>
              <a:buFont typeface="Arial"/>
              <a:buChar char="•"/>
            </a:pPr>
            <a:r>
              <a:rPr lang="en-US" sz="3000">
                <a:solidFill>
                  <a:srgbClr val="000000"/>
                </a:solidFill>
                <a:latin typeface="Clear Sans Regular"/>
                <a:cs typeface="Clear Sans Regular"/>
              </a:rPr>
              <a:t>Can we still be a team player? </a:t>
            </a:r>
            <a:endParaRPr lang="en-US">
              <a:solidFill>
                <a:srgbClr val="000000"/>
              </a:solidFill>
              <a:latin typeface="Calibri"/>
              <a:cs typeface="Calibri"/>
            </a:endParaRPr>
          </a:p>
        </p:txBody>
      </p:sp>
      <p:pic>
        <p:nvPicPr>
          <p:cNvPr id="19" name="Graphic 19" descr="Radio microphone with solid fill">
            <a:extLst>
              <a:ext uri="{FF2B5EF4-FFF2-40B4-BE49-F238E27FC236}">
                <a16:creationId xmlns:a16="http://schemas.microsoft.com/office/drawing/2014/main" id="{71A00FEA-95E4-6DA4-D58E-6ED747E128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68246" y="7714180"/>
            <a:ext cx="914400" cy="914400"/>
          </a:xfrm>
          <a:prstGeom prst="rect">
            <a:avLst/>
          </a:prstGeom>
        </p:spPr>
      </p:pic>
      <p:pic>
        <p:nvPicPr>
          <p:cNvPr id="21" name="Graphic 21" descr="Questions outline">
            <a:extLst>
              <a:ext uri="{FF2B5EF4-FFF2-40B4-BE49-F238E27FC236}">
                <a16:creationId xmlns:a16="http://schemas.microsoft.com/office/drawing/2014/main" id="{E2CEDFDB-3896-D2AD-A60E-07CB8146EFF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68246" y="5191323"/>
            <a:ext cx="1170070" cy="1155031"/>
          </a:xfrm>
          <a:prstGeom prst="rect">
            <a:avLst/>
          </a:prstGeom>
        </p:spPr>
      </p:pic>
      <p:pic>
        <p:nvPicPr>
          <p:cNvPr id="22" name="Graphic 22" descr="Checklist with solid fill">
            <a:extLst>
              <a:ext uri="{FF2B5EF4-FFF2-40B4-BE49-F238E27FC236}">
                <a16:creationId xmlns:a16="http://schemas.microsoft.com/office/drawing/2014/main" id="{59F94987-846F-D0FF-320D-9051E049615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48928" y="1856483"/>
            <a:ext cx="914400" cy="914400"/>
          </a:xfrm>
          <a:prstGeom prst="rect">
            <a:avLst/>
          </a:prstGeom>
        </p:spPr>
      </p:pic>
      <p:sp>
        <p:nvSpPr>
          <p:cNvPr id="6" name="Rectangle: Rounded Corners 5">
            <a:extLst>
              <a:ext uri="{FF2B5EF4-FFF2-40B4-BE49-F238E27FC236}">
                <a16:creationId xmlns:a16="http://schemas.microsoft.com/office/drawing/2014/main" id="{65D55D96-9405-9EBD-22A0-1068DE3C552A}"/>
              </a:ext>
            </a:extLst>
          </p:cNvPr>
          <p:cNvSpPr/>
          <p:nvPr/>
        </p:nvSpPr>
        <p:spPr>
          <a:xfrm>
            <a:off x="7113493" y="3980330"/>
            <a:ext cx="10206317" cy="333487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456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33346" y="1590924"/>
            <a:ext cx="10276944" cy="1986582"/>
            <a:chOff x="0" y="76200"/>
            <a:chExt cx="13702592" cy="2648776"/>
          </a:xfrm>
        </p:grpSpPr>
        <p:sp>
          <p:nvSpPr>
            <p:cNvPr id="3" name="TextBox 3"/>
            <p:cNvSpPr txBox="1"/>
            <p:nvPr/>
          </p:nvSpPr>
          <p:spPr>
            <a:xfrm>
              <a:off x="0" y="76200"/>
              <a:ext cx="13702592" cy="1377300"/>
            </a:xfrm>
            <a:prstGeom prst="rect">
              <a:avLst/>
            </a:prstGeom>
          </p:spPr>
          <p:txBody>
            <a:bodyPr lIns="0" tIns="0" rIns="0" bIns="0" rtlCol="0" anchor="t">
              <a:spAutoFit/>
            </a:bodyPr>
            <a:lstStyle/>
            <a:p>
              <a:pPr>
                <a:lnSpc>
                  <a:spcPts val="9349"/>
                </a:lnSpc>
                <a:spcBef>
                  <a:spcPct val="0"/>
                </a:spcBef>
              </a:pPr>
              <a:r>
                <a:rPr lang="en-US" sz="3600">
                  <a:solidFill>
                    <a:srgbClr val="000000"/>
                  </a:solidFill>
                  <a:latin typeface="Hammersmith One Bold"/>
                </a:rPr>
                <a:t>What is your "Ask Score" and "Giving Score" ?</a:t>
              </a:r>
            </a:p>
          </p:txBody>
        </p:sp>
        <p:sp>
          <p:nvSpPr>
            <p:cNvPr id="4" name="TextBox 4"/>
            <p:cNvSpPr txBox="1"/>
            <p:nvPr/>
          </p:nvSpPr>
          <p:spPr>
            <a:xfrm>
              <a:off x="0" y="2058226"/>
              <a:ext cx="13702592" cy="666750"/>
            </a:xfrm>
            <a:prstGeom prst="rect">
              <a:avLst/>
            </a:prstGeom>
          </p:spPr>
          <p:txBody>
            <a:bodyPr lIns="0" tIns="0" rIns="0" bIns="0" rtlCol="0" anchor="t">
              <a:spAutoFit/>
            </a:bodyPr>
            <a:lstStyle/>
            <a:p>
              <a:pPr>
                <a:lnSpc>
                  <a:spcPts val="4200"/>
                </a:lnSpc>
              </a:pPr>
              <a:r>
                <a:rPr lang="en-US" sz="3000">
                  <a:solidFill>
                    <a:srgbClr val="000000"/>
                  </a:solidFill>
                  <a:latin typeface="Clear Sans Regular"/>
                </a:rPr>
                <a:t>Take a moment to think about the following:</a:t>
              </a:r>
            </a:p>
          </p:txBody>
        </p:sp>
      </p:grpSp>
      <p:grpSp>
        <p:nvGrpSpPr>
          <p:cNvPr id="5" name="Group 5"/>
          <p:cNvGrpSpPr/>
          <p:nvPr/>
        </p:nvGrpSpPr>
        <p:grpSpPr>
          <a:xfrm>
            <a:off x="7992834" y="5137236"/>
            <a:ext cx="9417456" cy="1062833"/>
            <a:chOff x="0" y="-28575"/>
            <a:chExt cx="12556608" cy="1417111"/>
          </a:xfrm>
        </p:grpSpPr>
        <p:sp>
          <p:nvSpPr>
            <p:cNvPr id="6" name="TextBox 6"/>
            <p:cNvSpPr txBox="1"/>
            <p:nvPr/>
          </p:nvSpPr>
          <p:spPr>
            <a:xfrm>
              <a:off x="0" y="-28575"/>
              <a:ext cx="12556608" cy="786540"/>
            </a:xfrm>
            <a:prstGeom prst="rect">
              <a:avLst/>
            </a:prstGeom>
          </p:spPr>
          <p:txBody>
            <a:bodyPr lIns="0" tIns="0" rIns="0" bIns="0" rtlCol="0" anchor="t">
              <a:spAutoFit/>
            </a:bodyPr>
            <a:lstStyle/>
            <a:p>
              <a:pPr>
                <a:lnSpc>
                  <a:spcPts val="4550"/>
                </a:lnSpc>
              </a:pPr>
              <a:r>
                <a:rPr lang="en-US" sz="3500">
                  <a:solidFill>
                    <a:srgbClr val="000000"/>
                  </a:solidFill>
                  <a:latin typeface="Hammersmith One"/>
                </a:rPr>
                <a:t>How often do you ASK for help?</a:t>
              </a:r>
            </a:p>
          </p:txBody>
        </p:sp>
        <p:sp>
          <p:nvSpPr>
            <p:cNvPr id="7" name="TextBox 7"/>
            <p:cNvSpPr txBox="1"/>
            <p:nvPr/>
          </p:nvSpPr>
          <p:spPr>
            <a:xfrm>
              <a:off x="0" y="721784"/>
              <a:ext cx="12556608" cy="666751"/>
            </a:xfrm>
            <a:prstGeom prst="rect">
              <a:avLst/>
            </a:prstGeom>
          </p:spPr>
          <p:txBody>
            <a:bodyPr lIns="0" tIns="0" rIns="0" bIns="0" rtlCol="0" anchor="t">
              <a:spAutoFit/>
            </a:bodyPr>
            <a:lstStyle/>
            <a:p>
              <a:pPr>
                <a:lnSpc>
                  <a:spcPts val="4200"/>
                </a:lnSpc>
              </a:pPr>
              <a:r>
                <a:rPr lang="en-US" sz="3000">
                  <a:solidFill>
                    <a:srgbClr val="000000"/>
                  </a:solidFill>
                  <a:latin typeface="Clear Sans Regular"/>
                </a:rPr>
                <a:t>HOW do you ask for help? </a:t>
              </a:r>
            </a:p>
          </p:txBody>
        </p:sp>
      </p:grpSp>
      <p:grpSp>
        <p:nvGrpSpPr>
          <p:cNvPr id="8" name="Group 8"/>
          <p:cNvGrpSpPr/>
          <p:nvPr/>
        </p:nvGrpSpPr>
        <p:grpSpPr>
          <a:xfrm>
            <a:off x="7992834" y="7690395"/>
            <a:ext cx="9417456" cy="1062833"/>
            <a:chOff x="0" y="-28575"/>
            <a:chExt cx="12556608" cy="1417110"/>
          </a:xfrm>
        </p:grpSpPr>
        <p:sp>
          <p:nvSpPr>
            <p:cNvPr id="9" name="TextBox 9"/>
            <p:cNvSpPr txBox="1"/>
            <p:nvPr/>
          </p:nvSpPr>
          <p:spPr>
            <a:xfrm>
              <a:off x="0" y="-28575"/>
              <a:ext cx="12556608" cy="786540"/>
            </a:xfrm>
            <a:prstGeom prst="rect">
              <a:avLst/>
            </a:prstGeom>
          </p:spPr>
          <p:txBody>
            <a:bodyPr lIns="0" tIns="0" rIns="0" bIns="0" rtlCol="0" anchor="t">
              <a:spAutoFit/>
            </a:bodyPr>
            <a:lstStyle/>
            <a:p>
              <a:pPr>
                <a:lnSpc>
                  <a:spcPts val="4550"/>
                </a:lnSpc>
              </a:pPr>
              <a:r>
                <a:rPr lang="en-US" sz="3500">
                  <a:solidFill>
                    <a:srgbClr val="000000"/>
                  </a:solidFill>
                  <a:latin typeface="Hammersmith One"/>
                </a:rPr>
                <a:t>How often do you PROVIDE help?</a:t>
              </a:r>
            </a:p>
          </p:txBody>
        </p:sp>
        <p:sp>
          <p:nvSpPr>
            <p:cNvPr id="10" name="TextBox 10"/>
            <p:cNvSpPr txBox="1"/>
            <p:nvPr/>
          </p:nvSpPr>
          <p:spPr>
            <a:xfrm>
              <a:off x="0" y="721783"/>
              <a:ext cx="12556608" cy="666750"/>
            </a:xfrm>
            <a:prstGeom prst="rect">
              <a:avLst/>
            </a:prstGeom>
          </p:spPr>
          <p:txBody>
            <a:bodyPr lIns="0" tIns="0" rIns="0" bIns="0" rtlCol="0" anchor="t">
              <a:spAutoFit/>
            </a:bodyPr>
            <a:lstStyle/>
            <a:p>
              <a:pPr>
                <a:lnSpc>
                  <a:spcPts val="4200"/>
                </a:lnSpc>
              </a:pPr>
              <a:r>
                <a:rPr lang="en-US" sz="3000">
                  <a:solidFill>
                    <a:srgbClr val="000000"/>
                  </a:solidFill>
                  <a:latin typeface="Clear Sans Regular"/>
                </a:rPr>
                <a:t>Visualize the people who will turn to you for solutions.</a:t>
              </a:r>
            </a:p>
          </p:txBody>
        </p:sp>
      </p:grpSp>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50" r="34"/>
          <a:stretch>
            <a:fillRect/>
          </a:stretch>
        </p:blipFill>
        <p:spPr>
          <a:xfrm rot="5400000">
            <a:off x="7133533" y="5238780"/>
            <a:ext cx="440399" cy="440773"/>
          </a:xfrm>
          <a:prstGeom prst="rect">
            <a:avLst/>
          </a:prstGeom>
        </p:spPr>
      </p:pic>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50" r="34"/>
          <a:stretch>
            <a:fillRect/>
          </a:stretch>
        </p:blipFill>
        <p:spPr>
          <a:xfrm rot="5400000">
            <a:off x="7133533" y="7791940"/>
            <a:ext cx="440399" cy="440773"/>
          </a:xfrm>
          <a:prstGeom prst="rect">
            <a:avLst/>
          </a:prstGeom>
        </p:spPr>
      </p:pic>
      <p:grpSp>
        <p:nvGrpSpPr>
          <p:cNvPr id="14" name="Group 14"/>
          <p:cNvGrpSpPr/>
          <p:nvPr/>
        </p:nvGrpSpPr>
        <p:grpSpPr>
          <a:xfrm>
            <a:off x="-1047605" y="0"/>
            <a:ext cx="5163150" cy="10287000"/>
            <a:chOff x="0" y="0"/>
            <a:chExt cx="6884199" cy="13716000"/>
          </a:xfrm>
        </p:grpSpPr>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15" r="34"/>
            <a:stretch>
              <a:fillRect/>
            </a:stretch>
          </p:blipFill>
          <p:spPr>
            <a:xfrm>
              <a:off x="0" y="0"/>
              <a:ext cx="6884199" cy="6858000"/>
            </a:xfrm>
            <a:prstGeom prst="rect">
              <a:avLst/>
            </a:prstGeom>
          </p:spPr>
        </p:pic>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15" r="34"/>
            <a:stretch>
              <a:fillRect/>
            </a:stretch>
          </p:blipFill>
          <p:spPr>
            <a:xfrm>
              <a:off x="0" y="6858000"/>
              <a:ext cx="6884199" cy="6858000"/>
            </a:xfrm>
            <a:prstGeom prst="rect">
              <a:avLst/>
            </a:prstGeom>
          </p:spPr>
        </p:pic>
      </p:grpSp>
      <p:pic>
        <p:nvPicPr>
          <p:cNvPr id="17" name="Picture 17" descr="Diagram&#10;&#10;Description automatically generated">
            <a:extLst>
              <a:ext uri="{FF2B5EF4-FFF2-40B4-BE49-F238E27FC236}">
                <a16:creationId xmlns:a16="http://schemas.microsoft.com/office/drawing/2014/main" id="{E151C188-23BC-5697-5161-52328397AEBF}"/>
              </a:ext>
            </a:extLst>
          </p:cNvPr>
          <p:cNvPicPr>
            <a:picLocks noChangeAspect="1"/>
          </p:cNvPicPr>
          <p:nvPr/>
        </p:nvPicPr>
        <p:blipFill>
          <a:blip r:embed="rId5"/>
          <a:stretch>
            <a:fillRect/>
          </a:stretch>
        </p:blipFill>
        <p:spPr>
          <a:xfrm>
            <a:off x="-8164" y="7257"/>
            <a:ext cx="4588329" cy="6843486"/>
          </a:xfrm>
          <a:prstGeom prst="rect">
            <a:avLst/>
          </a:prstGeom>
        </p:spPr>
      </p:pic>
    </p:spTree>
    <p:extLst>
      <p:ext uri="{BB962C8B-B14F-4D97-AF65-F5344CB8AC3E}">
        <p14:creationId xmlns:p14="http://schemas.microsoft.com/office/powerpoint/2010/main" val="4098326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B923"/>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035086" y="8562201"/>
            <a:ext cx="689712" cy="702485"/>
          </a:xfrm>
          <a:prstGeom prst="rect">
            <a:avLst/>
          </a:prstGeom>
        </p:spPr>
      </p:pic>
      <p:grpSp>
        <p:nvGrpSpPr>
          <p:cNvPr id="4" name="Group 4"/>
          <p:cNvGrpSpPr/>
          <p:nvPr/>
        </p:nvGrpSpPr>
        <p:grpSpPr>
          <a:xfrm>
            <a:off x="1028700" y="1085850"/>
            <a:ext cx="5441055" cy="5027608"/>
            <a:chOff x="0" y="76200"/>
            <a:chExt cx="7254740" cy="6703481"/>
          </a:xfrm>
        </p:grpSpPr>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60" t="21264" r="6608" b="71845"/>
            <a:stretch>
              <a:fillRect/>
            </a:stretch>
          </p:blipFill>
          <p:spPr>
            <a:xfrm>
              <a:off x="0" y="3647835"/>
              <a:ext cx="7254740" cy="536151"/>
            </a:xfrm>
            <a:prstGeom prst="rect">
              <a:avLst/>
            </a:prstGeom>
          </p:spPr>
        </p:pic>
        <p:sp>
          <p:nvSpPr>
            <p:cNvPr id="6" name="TextBox 6"/>
            <p:cNvSpPr txBox="1"/>
            <p:nvPr/>
          </p:nvSpPr>
          <p:spPr>
            <a:xfrm>
              <a:off x="11632" y="76200"/>
              <a:ext cx="5114808" cy="3059814"/>
            </a:xfrm>
            <a:prstGeom prst="rect">
              <a:avLst/>
            </a:prstGeom>
          </p:spPr>
          <p:txBody>
            <a:bodyPr wrap="square" lIns="0" tIns="0" rIns="0" bIns="0" rtlCol="0" anchor="t">
              <a:spAutoFit/>
            </a:bodyPr>
            <a:lstStyle/>
            <a:p>
              <a:pPr>
                <a:lnSpc>
                  <a:spcPts val="9349"/>
                </a:lnSpc>
                <a:spcBef>
                  <a:spcPct val="0"/>
                </a:spcBef>
              </a:pPr>
              <a:r>
                <a:rPr lang="en-US" sz="5400">
                  <a:solidFill>
                    <a:srgbClr val="FFFFFF"/>
                  </a:solidFill>
                  <a:latin typeface="Hammersmith One Bold"/>
                </a:rPr>
                <a:t>Ask/Help Guide</a:t>
              </a:r>
            </a:p>
          </p:txBody>
        </p:sp>
        <p:sp>
          <p:nvSpPr>
            <p:cNvPr id="7" name="TextBox 7"/>
            <p:cNvSpPr txBox="1"/>
            <p:nvPr/>
          </p:nvSpPr>
          <p:spPr>
            <a:xfrm>
              <a:off x="7067" y="4625244"/>
              <a:ext cx="5095187" cy="2154437"/>
            </a:xfrm>
            <a:prstGeom prst="rect">
              <a:avLst/>
            </a:prstGeom>
          </p:spPr>
          <p:txBody>
            <a:bodyPr wrap="square" lIns="0" tIns="0" rIns="0" bIns="0" rtlCol="0" anchor="t">
              <a:spAutoFit/>
            </a:bodyPr>
            <a:lstStyle/>
            <a:p>
              <a:pPr>
                <a:lnSpc>
                  <a:spcPts val="4200"/>
                </a:lnSpc>
              </a:pPr>
              <a:r>
                <a:rPr lang="en-US" sz="4000">
                  <a:solidFill>
                    <a:srgbClr val="FFFFFF"/>
                  </a:solidFill>
                  <a:latin typeface="Clear Sans Regular"/>
                  <a:cs typeface="Clear Sans Regular"/>
                </a:rPr>
                <a:t>What are your roadblocks to asking for help? </a:t>
              </a:r>
            </a:p>
          </p:txBody>
        </p:sp>
      </p:grpSp>
      <p:pic>
        <p:nvPicPr>
          <p:cNvPr id="8" name="Picture 8" descr="Map&#10;&#10;Description automatically generated">
            <a:extLst>
              <a:ext uri="{FF2B5EF4-FFF2-40B4-BE49-F238E27FC236}">
                <a16:creationId xmlns:a16="http://schemas.microsoft.com/office/drawing/2014/main" id="{3B2E2A82-2783-6778-B791-0996D60A0AD0}"/>
              </a:ext>
            </a:extLst>
          </p:cNvPr>
          <p:cNvPicPr>
            <a:picLocks noChangeAspect="1"/>
          </p:cNvPicPr>
          <p:nvPr/>
        </p:nvPicPr>
        <p:blipFill>
          <a:blip r:embed="rId7"/>
          <a:stretch>
            <a:fillRect/>
          </a:stretch>
        </p:blipFill>
        <p:spPr>
          <a:xfrm>
            <a:off x="4869952" y="990"/>
            <a:ext cx="13415479" cy="10323547"/>
          </a:xfrm>
          <a:prstGeom prst="rect">
            <a:avLst/>
          </a:prstGeom>
        </p:spPr>
      </p:pic>
      <p:sp>
        <p:nvSpPr>
          <p:cNvPr id="9" name="TextBox 8">
            <a:extLst>
              <a:ext uri="{FF2B5EF4-FFF2-40B4-BE49-F238E27FC236}">
                <a16:creationId xmlns:a16="http://schemas.microsoft.com/office/drawing/2014/main" id="{76578558-7ADD-C1A1-D6B3-A5398FFD7689}"/>
              </a:ext>
            </a:extLst>
          </p:cNvPr>
          <p:cNvSpPr txBox="1"/>
          <p:nvPr/>
        </p:nvSpPr>
        <p:spPr>
          <a:xfrm>
            <a:off x="1832427" y="8309428"/>
            <a:ext cx="302985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Permission to use infographic from: </a:t>
            </a:r>
            <a:r>
              <a:rPr lang="en-US">
                <a:ea typeface="+mn-lt"/>
                <a:cs typeface="+mn-lt"/>
                <a:hlinkClick r:id="rId8"/>
              </a:rPr>
              <a:t>The 'All You Have to Do Is Ask' Journey | Infographic — 'All You Have To Do Is Ask'</a:t>
            </a:r>
            <a:endParaRPr lang="en-US"/>
          </a:p>
        </p:txBody>
      </p:sp>
    </p:spTree>
    <p:extLst>
      <p:ext uri="{BB962C8B-B14F-4D97-AF65-F5344CB8AC3E}">
        <p14:creationId xmlns:p14="http://schemas.microsoft.com/office/powerpoint/2010/main" val="2035817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43860" y="1469765"/>
            <a:ext cx="5667427" cy="1665987"/>
            <a:chOff x="0" y="76200"/>
            <a:chExt cx="7556568" cy="2221316"/>
          </a:xfrm>
        </p:grpSpPr>
        <p:sp>
          <p:nvSpPr>
            <p:cNvPr id="3" name="TextBox 3"/>
            <p:cNvSpPr txBox="1"/>
            <p:nvPr/>
          </p:nvSpPr>
          <p:spPr>
            <a:xfrm>
              <a:off x="0" y="76200"/>
              <a:ext cx="7556568" cy="1626086"/>
            </a:xfrm>
            <a:prstGeom prst="rect">
              <a:avLst/>
            </a:prstGeom>
          </p:spPr>
          <p:txBody>
            <a:bodyPr wrap="square" lIns="0" tIns="0" rIns="0" bIns="0" rtlCol="0" anchor="t">
              <a:spAutoFit/>
            </a:bodyPr>
            <a:lstStyle/>
            <a:p>
              <a:pPr marL="0" lvl="0" indent="0" algn="l">
                <a:lnSpc>
                  <a:spcPts val="9349"/>
                </a:lnSpc>
                <a:spcBef>
                  <a:spcPct val="0"/>
                </a:spcBef>
              </a:pPr>
              <a:r>
                <a:rPr lang="en-US" sz="8450">
                  <a:solidFill>
                    <a:srgbClr val="000000"/>
                  </a:solidFill>
                  <a:latin typeface="Hammersmith One Bold"/>
                </a:rPr>
                <a:t>Disclosures</a:t>
              </a: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0" y="1934553"/>
              <a:ext cx="4911312" cy="362963"/>
            </a:xfrm>
            <a:prstGeom prst="rect">
              <a:avLst/>
            </a:prstGeom>
          </p:spPr>
        </p:pic>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rot="5400000">
            <a:off x="12761773" y="4742132"/>
            <a:ext cx="10861953" cy="802736"/>
          </a:xfrm>
          <a:prstGeom prst="rect">
            <a:avLst/>
          </a:prstGeom>
        </p:spPr>
      </p:pic>
      <p:sp>
        <p:nvSpPr>
          <p:cNvPr id="9" name="TextBox 9"/>
          <p:cNvSpPr txBox="1"/>
          <p:nvPr/>
        </p:nvSpPr>
        <p:spPr>
          <a:xfrm>
            <a:off x="8742447" y="4340307"/>
            <a:ext cx="7417775" cy="1575047"/>
          </a:xfrm>
          <a:prstGeom prst="rect">
            <a:avLst/>
          </a:prstGeom>
        </p:spPr>
        <p:txBody>
          <a:bodyPr lIns="0" tIns="0" rIns="0" bIns="0" rtlCol="0" anchor="t">
            <a:spAutoFit/>
          </a:bodyPr>
          <a:lstStyle/>
          <a:p>
            <a:pPr>
              <a:lnSpc>
                <a:spcPts val="4200"/>
              </a:lnSpc>
            </a:pPr>
            <a:r>
              <a:rPr lang="en-US" sz="3000">
                <a:latin typeface="Clear Sans Regular"/>
                <a:cs typeface="Clear Sans Regular"/>
              </a:rPr>
              <a:t>Allison Hursman and Elizabeth Monson have no financial relationships with ineligible companies to disclose</a:t>
            </a:r>
          </a:p>
        </p:txBody>
      </p:sp>
      <p:sp>
        <p:nvSpPr>
          <p:cNvPr id="16" name="AutoShape 16"/>
          <p:cNvSpPr/>
          <p:nvPr/>
        </p:nvSpPr>
        <p:spPr>
          <a:xfrm>
            <a:off x="8490405" y="3662232"/>
            <a:ext cx="7417775" cy="0"/>
          </a:xfrm>
          <a:prstGeom prst="line">
            <a:avLst/>
          </a:prstGeom>
          <a:ln w="19050" cap="rnd">
            <a:solidFill>
              <a:srgbClr val="FFB923"/>
            </a:solidFill>
            <a:prstDash val="solid"/>
            <a:headEnd type="none" w="sm" len="sm"/>
            <a:tailEnd type="none" w="sm" len="sm"/>
          </a:ln>
        </p:spPr>
      </p:sp>
      <p:sp>
        <p:nvSpPr>
          <p:cNvPr id="17" name="AutoShape 17"/>
          <p:cNvSpPr/>
          <p:nvPr/>
        </p:nvSpPr>
        <p:spPr>
          <a:xfrm>
            <a:off x="8490405" y="6605718"/>
            <a:ext cx="7417775" cy="0"/>
          </a:xfrm>
          <a:prstGeom prst="line">
            <a:avLst/>
          </a:prstGeom>
          <a:ln w="19050" cap="rnd">
            <a:solidFill>
              <a:srgbClr val="FFB923"/>
            </a:solidFill>
            <a:prstDash val="solid"/>
            <a:headEnd type="none" w="sm" len="sm"/>
            <a:tailEnd type="none" w="sm" len="sm"/>
          </a:ln>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34354" y="-372608"/>
            <a:ext cx="8785761" cy="10666456"/>
          </a:xfrm>
          <a:prstGeom prst="rect">
            <a:avLst/>
          </a:prstGeom>
          <a:solidFill>
            <a:srgbClr val="FFB923"/>
          </a:solidFill>
        </p:spPr>
      </p:sp>
      <p:grpSp>
        <p:nvGrpSpPr>
          <p:cNvPr id="3" name="Group 3"/>
          <p:cNvGrpSpPr/>
          <p:nvPr/>
        </p:nvGrpSpPr>
        <p:grpSpPr>
          <a:xfrm>
            <a:off x="1056647" y="1721580"/>
            <a:ext cx="6462938" cy="3043765"/>
            <a:chOff x="0" y="-1592941"/>
            <a:chExt cx="8617250" cy="4058353"/>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0" t="21264" r="6608" b="71845"/>
            <a:stretch>
              <a:fillRect/>
            </a:stretch>
          </p:blipFill>
          <p:spPr>
            <a:xfrm>
              <a:off x="0" y="2009180"/>
              <a:ext cx="6173353" cy="456232"/>
            </a:xfrm>
            <a:prstGeom prst="rect">
              <a:avLst/>
            </a:prstGeom>
          </p:spPr>
        </p:pic>
        <p:sp>
          <p:nvSpPr>
            <p:cNvPr id="5" name="TextBox 5"/>
            <p:cNvSpPr txBox="1"/>
            <p:nvPr/>
          </p:nvSpPr>
          <p:spPr>
            <a:xfrm>
              <a:off x="2" y="-1592941"/>
              <a:ext cx="8617248" cy="3180357"/>
            </a:xfrm>
            <a:prstGeom prst="rect">
              <a:avLst/>
            </a:prstGeom>
          </p:spPr>
          <p:txBody>
            <a:bodyPr wrap="square" lIns="0" tIns="0" rIns="0" bIns="0" rtlCol="0" anchor="t">
              <a:spAutoFit/>
            </a:bodyPr>
            <a:lstStyle/>
            <a:p>
              <a:pPr>
                <a:lnSpc>
                  <a:spcPts val="9349"/>
                </a:lnSpc>
                <a:spcBef>
                  <a:spcPct val="0"/>
                </a:spcBef>
              </a:pPr>
              <a:r>
                <a:rPr lang="en-US" sz="6600">
                  <a:solidFill>
                    <a:srgbClr val="FFFFFF"/>
                  </a:solidFill>
                  <a:latin typeface="Hammersmith One Bold"/>
                </a:rPr>
                <a:t>Asking-Giving Assessment</a:t>
              </a:r>
            </a:p>
          </p:txBody>
        </p:sp>
      </p:grpSp>
      <p:sp>
        <p:nvSpPr>
          <p:cNvPr id="6" name="TextBox 6"/>
          <p:cNvSpPr txBox="1"/>
          <p:nvPr/>
        </p:nvSpPr>
        <p:spPr>
          <a:xfrm>
            <a:off x="1038505" y="5410289"/>
            <a:ext cx="6481078" cy="497829"/>
          </a:xfrm>
          <a:prstGeom prst="rect">
            <a:avLst/>
          </a:prstGeom>
        </p:spPr>
        <p:txBody>
          <a:bodyPr wrap="square" lIns="0" tIns="0" rIns="0" bIns="0" rtlCol="0" anchor="t">
            <a:spAutoFit/>
          </a:bodyPr>
          <a:lstStyle/>
          <a:p>
            <a:pPr>
              <a:lnSpc>
                <a:spcPts val="4200"/>
              </a:lnSpc>
            </a:pPr>
            <a:endParaRPr lang="en-US" sz="3000">
              <a:solidFill>
                <a:srgbClr val="FFFFFF"/>
              </a:solidFill>
              <a:latin typeface="Clear Sans Regular"/>
              <a:cs typeface="Clear Sans Regular"/>
            </a:endParaRPr>
          </a:p>
        </p:txBody>
      </p:sp>
      <p:pic>
        <p:nvPicPr>
          <p:cNvPr id="30" name="Picture 3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063033" y="1022314"/>
            <a:ext cx="689712" cy="702485"/>
          </a:xfrm>
          <a:prstGeom prst="rect">
            <a:avLst/>
          </a:prstGeom>
        </p:spPr>
      </p:pic>
      <p:pic>
        <p:nvPicPr>
          <p:cNvPr id="31" name="Picture 31" descr="Chart, box and whisker chart&#10;&#10;Description automatically generated">
            <a:extLst>
              <a:ext uri="{FF2B5EF4-FFF2-40B4-BE49-F238E27FC236}">
                <a16:creationId xmlns:a16="http://schemas.microsoft.com/office/drawing/2014/main" id="{BC75EDD3-ADCD-6278-2E57-20158C7778F6}"/>
              </a:ext>
            </a:extLst>
          </p:cNvPr>
          <p:cNvPicPr>
            <a:picLocks noChangeAspect="1"/>
          </p:cNvPicPr>
          <p:nvPr/>
        </p:nvPicPr>
        <p:blipFill>
          <a:blip r:embed="rId7"/>
          <a:stretch>
            <a:fillRect/>
          </a:stretch>
        </p:blipFill>
        <p:spPr>
          <a:xfrm>
            <a:off x="8731070" y="-205"/>
            <a:ext cx="9183913" cy="8595770"/>
          </a:xfrm>
          <a:prstGeom prst="rect">
            <a:avLst/>
          </a:prstGeom>
        </p:spPr>
      </p:pic>
      <p:sp>
        <p:nvSpPr>
          <p:cNvPr id="32" name="TextBox 31">
            <a:extLst>
              <a:ext uri="{FF2B5EF4-FFF2-40B4-BE49-F238E27FC236}">
                <a16:creationId xmlns:a16="http://schemas.microsoft.com/office/drawing/2014/main" id="{1FB51F13-4E44-A76B-7B0A-FDD8C0FA5DDB}"/>
              </a:ext>
            </a:extLst>
          </p:cNvPr>
          <p:cNvSpPr txBox="1"/>
          <p:nvPr/>
        </p:nvSpPr>
        <p:spPr>
          <a:xfrm>
            <a:off x="1742440" y="9719854"/>
            <a:ext cx="5156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8"/>
              </a:rPr>
              <a:t>Online Survey Software | Qualtrics Survey Solutions</a:t>
            </a:r>
            <a:endParaRPr lang="en-US"/>
          </a:p>
        </p:txBody>
      </p:sp>
      <p:pic>
        <p:nvPicPr>
          <p:cNvPr id="8" name="Picture 8" descr="Chart, box and whisker chart&#10;&#10;Description automatically generated">
            <a:extLst>
              <a:ext uri="{FF2B5EF4-FFF2-40B4-BE49-F238E27FC236}">
                <a16:creationId xmlns:a16="http://schemas.microsoft.com/office/drawing/2014/main" id="{93DB6639-8B2C-CB86-63FC-7CD97E9B58F5}"/>
              </a:ext>
            </a:extLst>
          </p:cNvPr>
          <p:cNvPicPr>
            <a:picLocks noChangeAspect="1"/>
          </p:cNvPicPr>
          <p:nvPr/>
        </p:nvPicPr>
        <p:blipFill rotWithShape="1">
          <a:blip r:embed="rId9"/>
          <a:srcRect l="16217" t="18497" r="43360" b="54721"/>
          <a:stretch/>
        </p:blipFill>
        <p:spPr>
          <a:xfrm>
            <a:off x="9952646" y="8268789"/>
            <a:ext cx="3852963" cy="2117811"/>
          </a:xfrm>
          <a:prstGeom prst="rect">
            <a:avLst/>
          </a:prstGeom>
        </p:spPr>
      </p:pic>
      <p:sp>
        <p:nvSpPr>
          <p:cNvPr id="7" name="TextBox 6">
            <a:extLst>
              <a:ext uri="{FF2B5EF4-FFF2-40B4-BE49-F238E27FC236}">
                <a16:creationId xmlns:a16="http://schemas.microsoft.com/office/drawing/2014/main" id="{E5FF2D85-A0F8-1FDB-0BF6-B68C39890CFF}"/>
              </a:ext>
            </a:extLst>
          </p:cNvPr>
          <p:cNvSpPr txBox="1"/>
          <p:nvPr/>
        </p:nvSpPr>
        <p:spPr>
          <a:xfrm>
            <a:off x="8808720" y="2209800"/>
            <a:ext cx="20574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Eizabeth's Scores</a:t>
            </a:r>
          </a:p>
        </p:txBody>
      </p:sp>
      <p:sp>
        <p:nvSpPr>
          <p:cNvPr id="9" name="TextBox 8">
            <a:extLst>
              <a:ext uri="{FF2B5EF4-FFF2-40B4-BE49-F238E27FC236}">
                <a16:creationId xmlns:a16="http://schemas.microsoft.com/office/drawing/2014/main" id="{2C00DE32-4DE8-75EB-BDD4-E72FAA621AC0}"/>
              </a:ext>
            </a:extLst>
          </p:cNvPr>
          <p:cNvSpPr txBox="1"/>
          <p:nvPr/>
        </p:nvSpPr>
        <p:spPr>
          <a:xfrm>
            <a:off x="8503920" y="8823960"/>
            <a:ext cx="16306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Allison's Scores</a:t>
            </a:r>
            <a:endParaRPr lang="en-US"/>
          </a:p>
        </p:txBody>
      </p:sp>
    </p:spTree>
    <p:extLst>
      <p:ext uri="{BB962C8B-B14F-4D97-AF65-F5344CB8AC3E}">
        <p14:creationId xmlns:p14="http://schemas.microsoft.com/office/powerpoint/2010/main" val="3422909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27674" y="-189728"/>
            <a:ext cx="8785761" cy="10666456"/>
          </a:xfrm>
          <a:prstGeom prst="rect">
            <a:avLst/>
          </a:prstGeom>
          <a:solidFill>
            <a:srgbClr val="FFB923"/>
          </a:solidFill>
        </p:spPr>
      </p:sp>
      <p:grpSp>
        <p:nvGrpSpPr>
          <p:cNvPr id="3" name="Group 3"/>
          <p:cNvGrpSpPr/>
          <p:nvPr/>
        </p:nvGrpSpPr>
        <p:grpSpPr>
          <a:xfrm>
            <a:off x="1056647" y="1721580"/>
            <a:ext cx="6462938" cy="3043765"/>
            <a:chOff x="0" y="-1592941"/>
            <a:chExt cx="8617250" cy="4058353"/>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0" t="21264" r="6608" b="71845"/>
            <a:stretch>
              <a:fillRect/>
            </a:stretch>
          </p:blipFill>
          <p:spPr>
            <a:xfrm>
              <a:off x="0" y="2009180"/>
              <a:ext cx="6173353" cy="456232"/>
            </a:xfrm>
            <a:prstGeom prst="rect">
              <a:avLst/>
            </a:prstGeom>
          </p:spPr>
        </p:pic>
        <p:sp>
          <p:nvSpPr>
            <p:cNvPr id="5" name="TextBox 5"/>
            <p:cNvSpPr txBox="1"/>
            <p:nvPr/>
          </p:nvSpPr>
          <p:spPr>
            <a:xfrm>
              <a:off x="2" y="-1592941"/>
              <a:ext cx="8617248" cy="3180357"/>
            </a:xfrm>
            <a:prstGeom prst="rect">
              <a:avLst/>
            </a:prstGeom>
          </p:spPr>
          <p:txBody>
            <a:bodyPr wrap="square" lIns="0" tIns="0" rIns="0" bIns="0" rtlCol="0" anchor="t">
              <a:spAutoFit/>
            </a:bodyPr>
            <a:lstStyle/>
            <a:p>
              <a:pPr>
                <a:lnSpc>
                  <a:spcPts val="9349"/>
                </a:lnSpc>
                <a:spcBef>
                  <a:spcPct val="0"/>
                </a:spcBef>
              </a:pPr>
              <a:r>
                <a:rPr lang="en-US" sz="6600">
                  <a:solidFill>
                    <a:srgbClr val="FFFFFF"/>
                  </a:solidFill>
                  <a:latin typeface="Hammersmith One Bold"/>
                </a:rPr>
                <a:t>Asking-Giving Assessment</a:t>
              </a:r>
            </a:p>
          </p:txBody>
        </p:sp>
      </p:grpSp>
      <p:sp>
        <p:nvSpPr>
          <p:cNvPr id="6" name="TextBox 6"/>
          <p:cNvSpPr txBox="1"/>
          <p:nvPr/>
        </p:nvSpPr>
        <p:spPr>
          <a:xfrm>
            <a:off x="1038505" y="5410289"/>
            <a:ext cx="6481078" cy="497829"/>
          </a:xfrm>
          <a:prstGeom prst="rect">
            <a:avLst/>
          </a:prstGeom>
        </p:spPr>
        <p:txBody>
          <a:bodyPr wrap="square" lIns="0" tIns="0" rIns="0" bIns="0" rtlCol="0" anchor="t">
            <a:spAutoFit/>
          </a:bodyPr>
          <a:lstStyle/>
          <a:p>
            <a:pPr>
              <a:lnSpc>
                <a:spcPts val="4200"/>
              </a:lnSpc>
            </a:pPr>
            <a:endParaRPr lang="en-US" sz="3000">
              <a:solidFill>
                <a:srgbClr val="FFFFFF"/>
              </a:solidFill>
              <a:latin typeface="Clear Sans Regular"/>
              <a:cs typeface="Clear Sans Regular"/>
            </a:endParaRPr>
          </a:p>
        </p:txBody>
      </p:sp>
      <p:pic>
        <p:nvPicPr>
          <p:cNvPr id="30" name="Picture 3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063033" y="1022314"/>
            <a:ext cx="689712" cy="702485"/>
          </a:xfrm>
          <a:prstGeom prst="rect">
            <a:avLst/>
          </a:prstGeom>
        </p:spPr>
      </p:pic>
      <p:sp>
        <p:nvSpPr>
          <p:cNvPr id="32" name="TextBox 31">
            <a:extLst>
              <a:ext uri="{FF2B5EF4-FFF2-40B4-BE49-F238E27FC236}">
                <a16:creationId xmlns:a16="http://schemas.microsoft.com/office/drawing/2014/main" id="{1FB51F13-4E44-A76B-7B0A-FDD8C0FA5DDB}"/>
              </a:ext>
            </a:extLst>
          </p:cNvPr>
          <p:cNvSpPr txBox="1"/>
          <p:nvPr/>
        </p:nvSpPr>
        <p:spPr>
          <a:xfrm>
            <a:off x="12471400" y="9704614"/>
            <a:ext cx="5156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7"/>
              </a:rPr>
              <a:t>Online Survey Software | Qualtrics Survey Solutions</a:t>
            </a:r>
            <a:endParaRPr lang="en-US"/>
          </a:p>
        </p:txBody>
      </p:sp>
      <p:sp>
        <p:nvSpPr>
          <p:cNvPr id="10" name="TextBox 9">
            <a:extLst>
              <a:ext uri="{FF2B5EF4-FFF2-40B4-BE49-F238E27FC236}">
                <a16:creationId xmlns:a16="http://schemas.microsoft.com/office/drawing/2014/main" id="{9468E312-E8C3-789A-FE8F-AADFD19461EF}"/>
              </a:ext>
            </a:extLst>
          </p:cNvPr>
          <p:cNvSpPr txBox="1"/>
          <p:nvPr/>
        </p:nvSpPr>
        <p:spPr>
          <a:xfrm>
            <a:off x="1143000" y="5461000"/>
            <a:ext cx="567871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Calibri"/>
              </a:rPr>
              <a:t>Comparison Groups</a:t>
            </a:r>
          </a:p>
        </p:txBody>
      </p:sp>
      <p:pic>
        <p:nvPicPr>
          <p:cNvPr id="11" name="Picture 11" descr="Chart, box and whisker chart&#10;&#10;Description automatically generated">
            <a:extLst>
              <a:ext uri="{FF2B5EF4-FFF2-40B4-BE49-F238E27FC236}">
                <a16:creationId xmlns:a16="http://schemas.microsoft.com/office/drawing/2014/main" id="{1517AE92-6745-6D70-52F8-06735570F125}"/>
              </a:ext>
            </a:extLst>
          </p:cNvPr>
          <p:cNvPicPr>
            <a:picLocks noChangeAspect="1"/>
          </p:cNvPicPr>
          <p:nvPr/>
        </p:nvPicPr>
        <p:blipFill>
          <a:blip r:embed="rId8"/>
          <a:stretch>
            <a:fillRect/>
          </a:stretch>
        </p:blipFill>
        <p:spPr>
          <a:xfrm>
            <a:off x="8570686" y="836115"/>
            <a:ext cx="9474199" cy="8288199"/>
          </a:xfrm>
          <a:prstGeom prst="rect">
            <a:avLst/>
          </a:prstGeom>
        </p:spPr>
      </p:pic>
    </p:spTree>
    <p:extLst>
      <p:ext uri="{BB962C8B-B14F-4D97-AF65-F5344CB8AC3E}">
        <p14:creationId xmlns:p14="http://schemas.microsoft.com/office/powerpoint/2010/main" val="1885413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27674" y="-189728"/>
            <a:ext cx="8785761" cy="10666456"/>
          </a:xfrm>
          <a:prstGeom prst="rect">
            <a:avLst/>
          </a:prstGeom>
          <a:solidFill>
            <a:srgbClr val="FFB923"/>
          </a:solidFill>
        </p:spPr>
      </p:sp>
      <p:grpSp>
        <p:nvGrpSpPr>
          <p:cNvPr id="3" name="Group 3"/>
          <p:cNvGrpSpPr/>
          <p:nvPr/>
        </p:nvGrpSpPr>
        <p:grpSpPr>
          <a:xfrm>
            <a:off x="1056647" y="1721580"/>
            <a:ext cx="6462938" cy="3043765"/>
            <a:chOff x="0" y="-1592941"/>
            <a:chExt cx="8617250" cy="4058353"/>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0" t="21264" r="6608" b="71845"/>
            <a:stretch>
              <a:fillRect/>
            </a:stretch>
          </p:blipFill>
          <p:spPr>
            <a:xfrm>
              <a:off x="0" y="2009180"/>
              <a:ext cx="6173353" cy="456232"/>
            </a:xfrm>
            <a:prstGeom prst="rect">
              <a:avLst/>
            </a:prstGeom>
          </p:spPr>
        </p:pic>
        <p:sp>
          <p:nvSpPr>
            <p:cNvPr id="5" name="TextBox 5"/>
            <p:cNvSpPr txBox="1"/>
            <p:nvPr/>
          </p:nvSpPr>
          <p:spPr>
            <a:xfrm>
              <a:off x="2" y="-1592941"/>
              <a:ext cx="8617248" cy="3180357"/>
            </a:xfrm>
            <a:prstGeom prst="rect">
              <a:avLst/>
            </a:prstGeom>
          </p:spPr>
          <p:txBody>
            <a:bodyPr wrap="square" lIns="0" tIns="0" rIns="0" bIns="0" rtlCol="0" anchor="t">
              <a:spAutoFit/>
            </a:bodyPr>
            <a:lstStyle/>
            <a:p>
              <a:pPr>
                <a:lnSpc>
                  <a:spcPts val="9349"/>
                </a:lnSpc>
                <a:spcBef>
                  <a:spcPct val="0"/>
                </a:spcBef>
              </a:pPr>
              <a:r>
                <a:rPr lang="en-US" sz="6600">
                  <a:solidFill>
                    <a:srgbClr val="FFFFFF"/>
                  </a:solidFill>
                  <a:latin typeface="Hammersmith One Bold"/>
                </a:rPr>
                <a:t>Asking-Giving Assessment</a:t>
              </a:r>
            </a:p>
          </p:txBody>
        </p:sp>
      </p:grpSp>
      <p:sp>
        <p:nvSpPr>
          <p:cNvPr id="6" name="TextBox 6"/>
          <p:cNvSpPr txBox="1"/>
          <p:nvPr/>
        </p:nvSpPr>
        <p:spPr>
          <a:xfrm>
            <a:off x="1038505" y="5410289"/>
            <a:ext cx="6481078" cy="497829"/>
          </a:xfrm>
          <a:prstGeom prst="rect">
            <a:avLst/>
          </a:prstGeom>
        </p:spPr>
        <p:txBody>
          <a:bodyPr wrap="square" lIns="0" tIns="0" rIns="0" bIns="0" rtlCol="0" anchor="t">
            <a:spAutoFit/>
          </a:bodyPr>
          <a:lstStyle/>
          <a:p>
            <a:pPr>
              <a:lnSpc>
                <a:spcPts val="4200"/>
              </a:lnSpc>
            </a:pPr>
            <a:endParaRPr lang="en-US" sz="3000">
              <a:solidFill>
                <a:srgbClr val="FFFFFF"/>
              </a:solidFill>
              <a:latin typeface="Clear Sans Regular"/>
              <a:cs typeface="Clear Sans Regular"/>
            </a:endParaRPr>
          </a:p>
        </p:txBody>
      </p:sp>
      <p:pic>
        <p:nvPicPr>
          <p:cNvPr id="30" name="Picture 3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063033" y="1022314"/>
            <a:ext cx="689712" cy="702485"/>
          </a:xfrm>
          <a:prstGeom prst="rect">
            <a:avLst/>
          </a:prstGeom>
        </p:spPr>
      </p:pic>
      <p:sp>
        <p:nvSpPr>
          <p:cNvPr id="32" name="TextBox 31">
            <a:extLst>
              <a:ext uri="{FF2B5EF4-FFF2-40B4-BE49-F238E27FC236}">
                <a16:creationId xmlns:a16="http://schemas.microsoft.com/office/drawing/2014/main" id="{1FB51F13-4E44-A76B-7B0A-FDD8C0FA5DDB}"/>
              </a:ext>
            </a:extLst>
          </p:cNvPr>
          <p:cNvSpPr txBox="1"/>
          <p:nvPr/>
        </p:nvSpPr>
        <p:spPr>
          <a:xfrm>
            <a:off x="12471400" y="9704614"/>
            <a:ext cx="5156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7"/>
              </a:rPr>
              <a:t>Online Survey Software | Qualtrics Survey Solutions</a:t>
            </a:r>
            <a:endParaRPr lang="en-US"/>
          </a:p>
        </p:txBody>
      </p:sp>
      <p:sp>
        <p:nvSpPr>
          <p:cNvPr id="10" name="TextBox 9">
            <a:extLst>
              <a:ext uri="{FF2B5EF4-FFF2-40B4-BE49-F238E27FC236}">
                <a16:creationId xmlns:a16="http://schemas.microsoft.com/office/drawing/2014/main" id="{9468E312-E8C3-789A-FE8F-AADFD19461EF}"/>
              </a:ext>
            </a:extLst>
          </p:cNvPr>
          <p:cNvSpPr txBox="1"/>
          <p:nvPr/>
        </p:nvSpPr>
        <p:spPr>
          <a:xfrm>
            <a:off x="1143000" y="5461000"/>
            <a:ext cx="567871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Calibri"/>
              </a:rPr>
              <a:t>Comparison Groups</a:t>
            </a:r>
          </a:p>
        </p:txBody>
      </p:sp>
      <p:pic>
        <p:nvPicPr>
          <p:cNvPr id="7" name="Picture 7" descr="Chart, bar chart&#10;&#10;Description automatically generated">
            <a:extLst>
              <a:ext uri="{FF2B5EF4-FFF2-40B4-BE49-F238E27FC236}">
                <a16:creationId xmlns:a16="http://schemas.microsoft.com/office/drawing/2014/main" id="{F0496B22-BF01-213F-90E6-2CFA2986639D}"/>
              </a:ext>
            </a:extLst>
          </p:cNvPr>
          <p:cNvPicPr>
            <a:picLocks noChangeAspect="1"/>
          </p:cNvPicPr>
          <p:nvPr/>
        </p:nvPicPr>
        <p:blipFill>
          <a:blip r:embed="rId8"/>
          <a:stretch>
            <a:fillRect/>
          </a:stretch>
        </p:blipFill>
        <p:spPr>
          <a:xfrm>
            <a:off x="9895115" y="280270"/>
            <a:ext cx="7097484" cy="9291029"/>
          </a:xfrm>
          <a:prstGeom prst="rect">
            <a:avLst/>
          </a:prstGeom>
        </p:spPr>
      </p:pic>
    </p:spTree>
    <p:extLst>
      <p:ext uri="{BB962C8B-B14F-4D97-AF65-F5344CB8AC3E}">
        <p14:creationId xmlns:p14="http://schemas.microsoft.com/office/powerpoint/2010/main" val="1408193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27674" y="-189728"/>
            <a:ext cx="8785761" cy="10666456"/>
          </a:xfrm>
          <a:prstGeom prst="rect">
            <a:avLst/>
          </a:prstGeom>
          <a:solidFill>
            <a:srgbClr val="FFB923"/>
          </a:solidFill>
        </p:spPr>
      </p:sp>
      <p:grpSp>
        <p:nvGrpSpPr>
          <p:cNvPr id="3" name="Group 3"/>
          <p:cNvGrpSpPr/>
          <p:nvPr/>
        </p:nvGrpSpPr>
        <p:grpSpPr>
          <a:xfrm>
            <a:off x="1056647" y="1721580"/>
            <a:ext cx="6462938" cy="3043765"/>
            <a:chOff x="0" y="-1592941"/>
            <a:chExt cx="8617250" cy="4058353"/>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0" t="21264" r="6608" b="71845"/>
            <a:stretch>
              <a:fillRect/>
            </a:stretch>
          </p:blipFill>
          <p:spPr>
            <a:xfrm>
              <a:off x="0" y="2009180"/>
              <a:ext cx="6173353" cy="456232"/>
            </a:xfrm>
            <a:prstGeom prst="rect">
              <a:avLst/>
            </a:prstGeom>
          </p:spPr>
        </p:pic>
        <p:sp>
          <p:nvSpPr>
            <p:cNvPr id="5" name="TextBox 5"/>
            <p:cNvSpPr txBox="1"/>
            <p:nvPr/>
          </p:nvSpPr>
          <p:spPr>
            <a:xfrm>
              <a:off x="2" y="-1592941"/>
              <a:ext cx="8617248" cy="3180357"/>
            </a:xfrm>
            <a:prstGeom prst="rect">
              <a:avLst/>
            </a:prstGeom>
          </p:spPr>
          <p:txBody>
            <a:bodyPr wrap="square" lIns="0" tIns="0" rIns="0" bIns="0" rtlCol="0" anchor="t">
              <a:spAutoFit/>
            </a:bodyPr>
            <a:lstStyle/>
            <a:p>
              <a:pPr>
                <a:lnSpc>
                  <a:spcPts val="9349"/>
                </a:lnSpc>
                <a:spcBef>
                  <a:spcPct val="0"/>
                </a:spcBef>
              </a:pPr>
              <a:r>
                <a:rPr lang="en-US" sz="6600">
                  <a:solidFill>
                    <a:srgbClr val="FFFFFF"/>
                  </a:solidFill>
                  <a:latin typeface="Hammersmith One Bold"/>
                </a:rPr>
                <a:t>Asking-Giving Assessment</a:t>
              </a:r>
            </a:p>
          </p:txBody>
        </p:sp>
      </p:grpSp>
      <p:sp>
        <p:nvSpPr>
          <p:cNvPr id="6" name="TextBox 6"/>
          <p:cNvSpPr txBox="1"/>
          <p:nvPr/>
        </p:nvSpPr>
        <p:spPr>
          <a:xfrm>
            <a:off x="1038505" y="5410289"/>
            <a:ext cx="6481078" cy="497829"/>
          </a:xfrm>
          <a:prstGeom prst="rect">
            <a:avLst/>
          </a:prstGeom>
        </p:spPr>
        <p:txBody>
          <a:bodyPr wrap="square" lIns="0" tIns="0" rIns="0" bIns="0" rtlCol="0" anchor="t">
            <a:spAutoFit/>
          </a:bodyPr>
          <a:lstStyle/>
          <a:p>
            <a:pPr>
              <a:lnSpc>
                <a:spcPts val="4200"/>
              </a:lnSpc>
            </a:pPr>
            <a:endParaRPr lang="en-US" sz="3000">
              <a:solidFill>
                <a:srgbClr val="FFFFFF"/>
              </a:solidFill>
              <a:latin typeface="Clear Sans Regular"/>
              <a:cs typeface="Clear Sans Regular"/>
            </a:endParaRPr>
          </a:p>
        </p:txBody>
      </p:sp>
      <p:pic>
        <p:nvPicPr>
          <p:cNvPr id="30" name="Picture 3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063033" y="1022314"/>
            <a:ext cx="689712" cy="702485"/>
          </a:xfrm>
          <a:prstGeom prst="rect">
            <a:avLst/>
          </a:prstGeom>
        </p:spPr>
      </p:pic>
      <p:sp>
        <p:nvSpPr>
          <p:cNvPr id="32" name="TextBox 31">
            <a:extLst>
              <a:ext uri="{FF2B5EF4-FFF2-40B4-BE49-F238E27FC236}">
                <a16:creationId xmlns:a16="http://schemas.microsoft.com/office/drawing/2014/main" id="{1FB51F13-4E44-A76B-7B0A-FDD8C0FA5DDB}"/>
              </a:ext>
            </a:extLst>
          </p:cNvPr>
          <p:cNvSpPr txBox="1"/>
          <p:nvPr/>
        </p:nvSpPr>
        <p:spPr>
          <a:xfrm>
            <a:off x="12471400" y="9704614"/>
            <a:ext cx="5156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7"/>
              </a:rPr>
              <a:t>Online Survey Software | Qualtrics Survey Solutions</a:t>
            </a:r>
            <a:endParaRPr lang="en-US"/>
          </a:p>
        </p:txBody>
      </p:sp>
      <p:sp>
        <p:nvSpPr>
          <p:cNvPr id="10" name="TextBox 9">
            <a:extLst>
              <a:ext uri="{FF2B5EF4-FFF2-40B4-BE49-F238E27FC236}">
                <a16:creationId xmlns:a16="http://schemas.microsoft.com/office/drawing/2014/main" id="{9468E312-E8C3-789A-FE8F-AADFD19461EF}"/>
              </a:ext>
            </a:extLst>
          </p:cNvPr>
          <p:cNvSpPr txBox="1"/>
          <p:nvPr/>
        </p:nvSpPr>
        <p:spPr>
          <a:xfrm>
            <a:off x="1143000" y="5461000"/>
            <a:ext cx="567871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Calibri"/>
              </a:rPr>
              <a:t>Comparison Groups</a:t>
            </a:r>
          </a:p>
        </p:txBody>
      </p:sp>
      <p:pic>
        <p:nvPicPr>
          <p:cNvPr id="9" name="Picture 10" descr="Chart, bar chart&#10;&#10;Description automatically generated">
            <a:extLst>
              <a:ext uri="{FF2B5EF4-FFF2-40B4-BE49-F238E27FC236}">
                <a16:creationId xmlns:a16="http://schemas.microsoft.com/office/drawing/2014/main" id="{8DC12B12-6F1D-8A89-6B61-C10259F64447}"/>
              </a:ext>
            </a:extLst>
          </p:cNvPr>
          <p:cNvPicPr>
            <a:picLocks noChangeAspect="1"/>
          </p:cNvPicPr>
          <p:nvPr/>
        </p:nvPicPr>
        <p:blipFill>
          <a:blip r:embed="rId8"/>
          <a:stretch>
            <a:fillRect/>
          </a:stretch>
        </p:blipFill>
        <p:spPr>
          <a:xfrm>
            <a:off x="9205685" y="723709"/>
            <a:ext cx="8331198" cy="8839581"/>
          </a:xfrm>
          <a:prstGeom prst="rect">
            <a:avLst/>
          </a:prstGeom>
        </p:spPr>
      </p:pic>
    </p:spTree>
    <p:extLst>
      <p:ext uri="{BB962C8B-B14F-4D97-AF65-F5344CB8AC3E}">
        <p14:creationId xmlns:p14="http://schemas.microsoft.com/office/powerpoint/2010/main" val="3397367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27674" y="-189728"/>
            <a:ext cx="8785761" cy="10666456"/>
          </a:xfrm>
          <a:prstGeom prst="rect">
            <a:avLst/>
          </a:prstGeom>
          <a:solidFill>
            <a:srgbClr val="FFB923"/>
          </a:solidFill>
        </p:spPr>
      </p:sp>
      <p:grpSp>
        <p:nvGrpSpPr>
          <p:cNvPr id="3" name="Group 3"/>
          <p:cNvGrpSpPr/>
          <p:nvPr/>
        </p:nvGrpSpPr>
        <p:grpSpPr>
          <a:xfrm>
            <a:off x="1056647" y="1721580"/>
            <a:ext cx="6462938" cy="3043765"/>
            <a:chOff x="0" y="-1592941"/>
            <a:chExt cx="8617250" cy="4058353"/>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0" t="21264" r="6608" b="71845"/>
            <a:stretch>
              <a:fillRect/>
            </a:stretch>
          </p:blipFill>
          <p:spPr>
            <a:xfrm>
              <a:off x="0" y="2009180"/>
              <a:ext cx="6173353" cy="456232"/>
            </a:xfrm>
            <a:prstGeom prst="rect">
              <a:avLst/>
            </a:prstGeom>
          </p:spPr>
        </p:pic>
        <p:sp>
          <p:nvSpPr>
            <p:cNvPr id="5" name="TextBox 5"/>
            <p:cNvSpPr txBox="1"/>
            <p:nvPr/>
          </p:nvSpPr>
          <p:spPr>
            <a:xfrm>
              <a:off x="2" y="-1592941"/>
              <a:ext cx="8617248" cy="3180357"/>
            </a:xfrm>
            <a:prstGeom prst="rect">
              <a:avLst/>
            </a:prstGeom>
          </p:spPr>
          <p:txBody>
            <a:bodyPr wrap="square" lIns="0" tIns="0" rIns="0" bIns="0" rtlCol="0" anchor="t">
              <a:spAutoFit/>
            </a:bodyPr>
            <a:lstStyle/>
            <a:p>
              <a:pPr>
                <a:lnSpc>
                  <a:spcPts val="9349"/>
                </a:lnSpc>
                <a:spcBef>
                  <a:spcPct val="0"/>
                </a:spcBef>
              </a:pPr>
              <a:r>
                <a:rPr lang="en-US" sz="6600">
                  <a:solidFill>
                    <a:srgbClr val="FFFFFF"/>
                  </a:solidFill>
                  <a:latin typeface="Hammersmith One Bold"/>
                </a:rPr>
                <a:t>Asking-Giving Assessment</a:t>
              </a:r>
            </a:p>
          </p:txBody>
        </p:sp>
      </p:grpSp>
      <p:sp>
        <p:nvSpPr>
          <p:cNvPr id="6" name="TextBox 6"/>
          <p:cNvSpPr txBox="1"/>
          <p:nvPr/>
        </p:nvSpPr>
        <p:spPr>
          <a:xfrm>
            <a:off x="1038505" y="5410289"/>
            <a:ext cx="6481078" cy="497829"/>
          </a:xfrm>
          <a:prstGeom prst="rect">
            <a:avLst/>
          </a:prstGeom>
        </p:spPr>
        <p:txBody>
          <a:bodyPr wrap="square" lIns="0" tIns="0" rIns="0" bIns="0" rtlCol="0" anchor="t">
            <a:spAutoFit/>
          </a:bodyPr>
          <a:lstStyle/>
          <a:p>
            <a:pPr>
              <a:lnSpc>
                <a:spcPts val="4200"/>
              </a:lnSpc>
            </a:pPr>
            <a:endParaRPr lang="en-US" sz="3000">
              <a:solidFill>
                <a:srgbClr val="FFFFFF"/>
              </a:solidFill>
              <a:latin typeface="Clear Sans Regular"/>
              <a:cs typeface="Clear Sans Regular"/>
            </a:endParaRPr>
          </a:p>
        </p:txBody>
      </p:sp>
      <p:pic>
        <p:nvPicPr>
          <p:cNvPr id="30" name="Picture 3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063033" y="1022314"/>
            <a:ext cx="689712" cy="702485"/>
          </a:xfrm>
          <a:prstGeom prst="rect">
            <a:avLst/>
          </a:prstGeom>
        </p:spPr>
      </p:pic>
      <p:sp>
        <p:nvSpPr>
          <p:cNvPr id="32" name="TextBox 31">
            <a:extLst>
              <a:ext uri="{FF2B5EF4-FFF2-40B4-BE49-F238E27FC236}">
                <a16:creationId xmlns:a16="http://schemas.microsoft.com/office/drawing/2014/main" id="{1FB51F13-4E44-A76B-7B0A-FDD8C0FA5DDB}"/>
              </a:ext>
            </a:extLst>
          </p:cNvPr>
          <p:cNvSpPr txBox="1"/>
          <p:nvPr/>
        </p:nvSpPr>
        <p:spPr>
          <a:xfrm>
            <a:off x="12471400" y="9704614"/>
            <a:ext cx="5156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7"/>
              </a:rPr>
              <a:t>Online Survey Software | Qualtrics Survey Solutions</a:t>
            </a:r>
            <a:endParaRPr lang="en-US"/>
          </a:p>
        </p:txBody>
      </p:sp>
      <p:pic>
        <p:nvPicPr>
          <p:cNvPr id="9" name="Picture 18" descr="Graphical user interface&#10;&#10;Description automatically generated">
            <a:extLst>
              <a:ext uri="{FF2B5EF4-FFF2-40B4-BE49-F238E27FC236}">
                <a16:creationId xmlns:a16="http://schemas.microsoft.com/office/drawing/2014/main" id="{E903AE6E-AA45-74E1-BAFC-287044F6B089}"/>
              </a:ext>
            </a:extLst>
          </p:cNvPr>
          <p:cNvPicPr>
            <a:picLocks noChangeAspect="1"/>
          </p:cNvPicPr>
          <p:nvPr/>
        </p:nvPicPr>
        <p:blipFill>
          <a:blip r:embed="rId8"/>
          <a:stretch>
            <a:fillRect/>
          </a:stretch>
        </p:blipFill>
        <p:spPr>
          <a:xfrm>
            <a:off x="8806542" y="2376938"/>
            <a:ext cx="9165770" cy="5333552"/>
          </a:xfrm>
          <a:prstGeom prst="rect">
            <a:avLst/>
          </a:prstGeom>
        </p:spPr>
      </p:pic>
      <p:sp>
        <p:nvSpPr>
          <p:cNvPr id="10" name="TextBox 9">
            <a:extLst>
              <a:ext uri="{FF2B5EF4-FFF2-40B4-BE49-F238E27FC236}">
                <a16:creationId xmlns:a16="http://schemas.microsoft.com/office/drawing/2014/main" id="{9468E312-E8C3-789A-FE8F-AADFD19461EF}"/>
              </a:ext>
            </a:extLst>
          </p:cNvPr>
          <p:cNvSpPr txBox="1"/>
          <p:nvPr/>
        </p:nvSpPr>
        <p:spPr>
          <a:xfrm>
            <a:off x="1143000" y="5461000"/>
            <a:ext cx="567871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Calibri"/>
              </a:rPr>
              <a:t>Asking-to-Giving Ratio: 0.81</a:t>
            </a:r>
          </a:p>
        </p:txBody>
      </p:sp>
    </p:spTree>
    <p:extLst>
      <p:ext uri="{BB962C8B-B14F-4D97-AF65-F5344CB8AC3E}">
        <p14:creationId xmlns:p14="http://schemas.microsoft.com/office/powerpoint/2010/main" val="2722757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03565" y="-246646"/>
            <a:ext cx="7625430" cy="10780293"/>
          </a:xfrm>
          <a:prstGeom prst="rect">
            <a:avLst/>
          </a:prstGeom>
          <a:solidFill>
            <a:srgbClr val="FFB923"/>
          </a:solidFill>
        </p:spPr>
      </p:sp>
      <p:sp>
        <p:nvSpPr>
          <p:cNvPr id="3" name="TextBox 3"/>
          <p:cNvSpPr txBox="1"/>
          <p:nvPr/>
        </p:nvSpPr>
        <p:spPr>
          <a:xfrm>
            <a:off x="1417361" y="2450787"/>
            <a:ext cx="4487143" cy="2290242"/>
          </a:xfrm>
          <a:prstGeom prst="rect">
            <a:avLst/>
          </a:prstGeom>
        </p:spPr>
        <p:txBody>
          <a:bodyPr lIns="0" tIns="0" rIns="0" bIns="0" rtlCol="0" anchor="t">
            <a:spAutoFit/>
          </a:bodyPr>
          <a:lstStyle/>
          <a:p>
            <a:pPr>
              <a:lnSpc>
                <a:spcPts val="9349"/>
              </a:lnSpc>
              <a:spcBef>
                <a:spcPct val="0"/>
              </a:spcBef>
            </a:pPr>
            <a:r>
              <a:rPr lang="en-US" sz="6000">
                <a:solidFill>
                  <a:srgbClr val="FFFFFF"/>
                </a:solidFill>
                <a:ea typeface="+mn-lt"/>
                <a:cs typeface="+mn-lt"/>
              </a:rPr>
              <a:t>Asking-Giving </a:t>
            </a:r>
            <a:endParaRPr lang="en-US" sz="6000">
              <a:solidFill>
                <a:srgbClr val="000000"/>
              </a:solidFill>
              <a:ea typeface="+mn-lt"/>
              <a:cs typeface="+mn-lt"/>
            </a:endParaRPr>
          </a:p>
          <a:p>
            <a:pPr>
              <a:lnSpc>
                <a:spcPts val="9349"/>
              </a:lnSpc>
              <a:spcBef>
                <a:spcPct val="0"/>
              </a:spcBef>
            </a:pPr>
            <a:r>
              <a:rPr lang="en-US" sz="6000">
                <a:solidFill>
                  <a:srgbClr val="FFFFFF"/>
                </a:solidFill>
                <a:ea typeface="+mn-lt"/>
                <a:cs typeface="+mn-lt"/>
              </a:rPr>
              <a:t>Assessment</a:t>
            </a:r>
            <a:endParaRPr lang="en-US" sz="6000">
              <a:cs typeface="Calibri"/>
            </a:endParaRPr>
          </a:p>
        </p:txBody>
      </p:sp>
      <p:sp>
        <p:nvSpPr>
          <p:cNvPr id="4" name="TextBox 4"/>
          <p:cNvSpPr txBox="1"/>
          <p:nvPr/>
        </p:nvSpPr>
        <p:spPr>
          <a:xfrm>
            <a:off x="1402322" y="5522644"/>
            <a:ext cx="4487143" cy="497829"/>
          </a:xfrm>
          <a:prstGeom prst="rect">
            <a:avLst/>
          </a:prstGeom>
        </p:spPr>
        <p:txBody>
          <a:bodyPr lIns="0" tIns="0" rIns="0" bIns="0" rtlCol="0" anchor="t">
            <a:spAutoFit/>
          </a:bodyPr>
          <a:lstStyle/>
          <a:p>
            <a:pPr>
              <a:lnSpc>
                <a:spcPts val="4200"/>
              </a:lnSpc>
            </a:pPr>
            <a:r>
              <a:rPr lang="en-US" sz="3000">
                <a:solidFill>
                  <a:srgbClr val="FFFFFF"/>
                </a:solidFill>
                <a:latin typeface="Clear Sans Regular"/>
              </a:rPr>
              <a:t>Your turn:</a:t>
            </a:r>
            <a:endParaRPr lang="en-US" sz="3000">
              <a:solidFill>
                <a:srgbClr val="FFFFFF"/>
              </a:solidFill>
              <a:latin typeface="Clear Sans Regular"/>
              <a:cs typeface="Clear Sans Regular"/>
            </a:endParaRPr>
          </a:p>
        </p:txBody>
      </p:sp>
      <p:grpSp>
        <p:nvGrpSpPr>
          <p:cNvPr id="5" name="Group 5"/>
          <p:cNvGrpSpPr/>
          <p:nvPr/>
        </p:nvGrpSpPr>
        <p:grpSpPr>
          <a:xfrm>
            <a:off x="9628677" y="1229077"/>
            <a:ext cx="6538014" cy="1731594"/>
            <a:chOff x="0" y="0"/>
            <a:chExt cx="8717352" cy="2308792"/>
          </a:xfrm>
        </p:grpSpPr>
        <p:sp>
          <p:nvSpPr>
            <p:cNvPr id="6" name="TextBox 6"/>
            <p:cNvSpPr txBox="1"/>
            <p:nvPr/>
          </p:nvSpPr>
          <p:spPr>
            <a:xfrm>
              <a:off x="0" y="-57150"/>
              <a:ext cx="8717352" cy="1475317"/>
            </a:xfrm>
            <a:prstGeom prst="rect">
              <a:avLst/>
            </a:prstGeom>
          </p:spPr>
          <p:txBody>
            <a:bodyPr lIns="0" tIns="0" rIns="0" bIns="0" rtlCol="0" anchor="t">
              <a:spAutoFit/>
            </a:bodyPr>
            <a:lstStyle/>
            <a:p>
              <a:pPr>
                <a:lnSpc>
                  <a:spcPts val="9099"/>
                </a:lnSpc>
              </a:pPr>
              <a:r>
                <a:rPr lang="en-US" sz="6950" spc="-139">
                  <a:solidFill>
                    <a:srgbClr val="000000"/>
                  </a:solidFill>
                  <a:latin typeface="Clear Sans Regular"/>
                </a:rPr>
                <a:t>1.</a:t>
              </a:r>
              <a:endParaRPr lang="en-US" sz="6999" spc="-139">
                <a:solidFill>
                  <a:srgbClr val="000000"/>
                </a:solidFill>
                <a:latin typeface="Clear Sans Regular"/>
              </a:endParaRPr>
            </a:p>
          </p:txBody>
        </p:sp>
        <p:sp>
          <p:nvSpPr>
            <p:cNvPr id="7" name="TextBox 7"/>
            <p:cNvSpPr txBox="1"/>
            <p:nvPr/>
          </p:nvSpPr>
          <p:spPr>
            <a:xfrm>
              <a:off x="0" y="1642042"/>
              <a:ext cx="8717352" cy="666750"/>
            </a:xfrm>
            <a:prstGeom prst="rect">
              <a:avLst/>
            </a:prstGeom>
          </p:spPr>
          <p:txBody>
            <a:bodyPr lIns="0" tIns="0" rIns="0" bIns="0" rtlCol="0" anchor="t">
              <a:spAutoFit/>
            </a:bodyPr>
            <a:lstStyle/>
            <a:p>
              <a:pPr>
                <a:lnSpc>
                  <a:spcPts val="4200"/>
                </a:lnSpc>
              </a:pPr>
              <a:r>
                <a:rPr lang="en-US" sz="3000">
                  <a:solidFill>
                    <a:srgbClr val="000000"/>
                  </a:solidFill>
                  <a:latin typeface="Clear Sans Regular"/>
                </a:rPr>
                <a:t>Complete your self-assessment</a:t>
              </a:r>
            </a:p>
          </p:txBody>
        </p:sp>
      </p:grpSp>
      <p:grpSp>
        <p:nvGrpSpPr>
          <p:cNvPr id="8" name="Group 8"/>
          <p:cNvGrpSpPr/>
          <p:nvPr/>
        </p:nvGrpSpPr>
        <p:grpSpPr>
          <a:xfrm>
            <a:off x="9628677" y="4277703"/>
            <a:ext cx="6538014" cy="1731594"/>
            <a:chOff x="0" y="0"/>
            <a:chExt cx="8717352" cy="2308792"/>
          </a:xfrm>
        </p:grpSpPr>
        <p:sp>
          <p:nvSpPr>
            <p:cNvPr id="9" name="TextBox 9"/>
            <p:cNvSpPr txBox="1"/>
            <p:nvPr/>
          </p:nvSpPr>
          <p:spPr>
            <a:xfrm>
              <a:off x="0" y="-57150"/>
              <a:ext cx="8717352" cy="1475317"/>
            </a:xfrm>
            <a:prstGeom prst="rect">
              <a:avLst/>
            </a:prstGeom>
          </p:spPr>
          <p:txBody>
            <a:bodyPr lIns="0" tIns="0" rIns="0" bIns="0" rtlCol="0" anchor="t">
              <a:spAutoFit/>
            </a:bodyPr>
            <a:lstStyle/>
            <a:p>
              <a:pPr>
                <a:lnSpc>
                  <a:spcPts val="9099"/>
                </a:lnSpc>
              </a:pPr>
              <a:r>
                <a:rPr lang="en-US" sz="6950" spc="-139">
                  <a:solidFill>
                    <a:srgbClr val="000000"/>
                  </a:solidFill>
                  <a:latin typeface="Clear Sans Regular"/>
                </a:rPr>
                <a:t>2. </a:t>
              </a:r>
              <a:endParaRPr lang="en-US" sz="6999" spc="-139">
                <a:solidFill>
                  <a:srgbClr val="000000"/>
                </a:solidFill>
                <a:latin typeface="Clear Sans Regular"/>
              </a:endParaRPr>
            </a:p>
          </p:txBody>
        </p:sp>
        <p:sp>
          <p:nvSpPr>
            <p:cNvPr id="10" name="TextBox 10"/>
            <p:cNvSpPr txBox="1"/>
            <p:nvPr/>
          </p:nvSpPr>
          <p:spPr>
            <a:xfrm>
              <a:off x="0" y="1642042"/>
              <a:ext cx="8717352" cy="666750"/>
            </a:xfrm>
            <a:prstGeom prst="rect">
              <a:avLst/>
            </a:prstGeom>
          </p:spPr>
          <p:txBody>
            <a:bodyPr lIns="0" tIns="0" rIns="0" bIns="0" rtlCol="0" anchor="t">
              <a:spAutoFit/>
            </a:bodyPr>
            <a:lstStyle/>
            <a:p>
              <a:pPr>
                <a:lnSpc>
                  <a:spcPts val="4200"/>
                </a:lnSpc>
              </a:pPr>
              <a:r>
                <a:rPr lang="en-US" sz="3000">
                  <a:solidFill>
                    <a:srgbClr val="000000"/>
                  </a:solidFill>
                  <a:latin typeface="Clear Sans Regular"/>
                </a:rPr>
                <a:t>Discuss with someone next to you</a:t>
              </a:r>
            </a:p>
          </p:txBody>
        </p:sp>
      </p:grpSp>
      <p:grpSp>
        <p:nvGrpSpPr>
          <p:cNvPr id="11" name="Group 11"/>
          <p:cNvGrpSpPr/>
          <p:nvPr/>
        </p:nvGrpSpPr>
        <p:grpSpPr>
          <a:xfrm>
            <a:off x="9628677" y="7326329"/>
            <a:ext cx="6538014" cy="1731594"/>
            <a:chOff x="0" y="0"/>
            <a:chExt cx="8717352" cy="2308792"/>
          </a:xfrm>
        </p:grpSpPr>
        <p:sp>
          <p:nvSpPr>
            <p:cNvPr id="12" name="TextBox 12"/>
            <p:cNvSpPr txBox="1"/>
            <p:nvPr/>
          </p:nvSpPr>
          <p:spPr>
            <a:xfrm>
              <a:off x="0" y="-57150"/>
              <a:ext cx="8717352" cy="1475317"/>
            </a:xfrm>
            <a:prstGeom prst="rect">
              <a:avLst/>
            </a:prstGeom>
          </p:spPr>
          <p:txBody>
            <a:bodyPr lIns="0" tIns="0" rIns="0" bIns="0" rtlCol="0" anchor="t">
              <a:spAutoFit/>
            </a:bodyPr>
            <a:lstStyle/>
            <a:p>
              <a:pPr>
                <a:lnSpc>
                  <a:spcPts val="9099"/>
                </a:lnSpc>
              </a:pPr>
              <a:r>
                <a:rPr lang="en-US" sz="6950" spc="-139">
                  <a:solidFill>
                    <a:srgbClr val="000000"/>
                  </a:solidFill>
                  <a:latin typeface="Clear Sans Regular"/>
                </a:rPr>
                <a:t>3. </a:t>
              </a:r>
              <a:endParaRPr lang="en-US"/>
            </a:p>
          </p:txBody>
        </p:sp>
        <p:sp>
          <p:nvSpPr>
            <p:cNvPr id="13" name="TextBox 13"/>
            <p:cNvSpPr txBox="1"/>
            <p:nvPr/>
          </p:nvSpPr>
          <p:spPr>
            <a:xfrm>
              <a:off x="0" y="1642042"/>
              <a:ext cx="8717352" cy="666750"/>
            </a:xfrm>
            <a:prstGeom prst="rect">
              <a:avLst/>
            </a:prstGeom>
          </p:spPr>
          <p:txBody>
            <a:bodyPr lIns="0" tIns="0" rIns="0" bIns="0" rtlCol="0" anchor="t">
              <a:spAutoFit/>
            </a:bodyPr>
            <a:lstStyle/>
            <a:p>
              <a:pPr>
                <a:lnSpc>
                  <a:spcPts val="4200"/>
                </a:lnSpc>
              </a:pPr>
              <a:r>
                <a:rPr lang="en-US" sz="3000">
                  <a:solidFill>
                    <a:srgbClr val="000000"/>
                  </a:solidFill>
                  <a:latin typeface="Clear Sans Regular"/>
                </a:rPr>
                <a:t>Large group discussion</a:t>
              </a:r>
            </a:p>
          </p:txBody>
        </p:sp>
      </p:grpSp>
      <p:sp>
        <p:nvSpPr>
          <p:cNvPr id="14" name="AutoShape 14"/>
          <p:cNvSpPr/>
          <p:nvPr/>
        </p:nvSpPr>
        <p:spPr>
          <a:xfrm>
            <a:off x="9628677" y="3609662"/>
            <a:ext cx="6538014" cy="0"/>
          </a:xfrm>
          <a:prstGeom prst="line">
            <a:avLst/>
          </a:prstGeom>
          <a:ln w="19050" cap="rnd">
            <a:solidFill>
              <a:srgbClr val="FFB923"/>
            </a:solidFill>
            <a:prstDash val="solid"/>
            <a:headEnd type="none" w="sm" len="sm"/>
            <a:tailEnd type="none" w="sm" len="sm"/>
          </a:ln>
        </p:spPr>
      </p:sp>
      <p:sp>
        <p:nvSpPr>
          <p:cNvPr id="15" name="AutoShape 15"/>
          <p:cNvSpPr/>
          <p:nvPr/>
        </p:nvSpPr>
        <p:spPr>
          <a:xfrm>
            <a:off x="9628677" y="6658288"/>
            <a:ext cx="6538014" cy="0"/>
          </a:xfrm>
          <a:prstGeom prst="line">
            <a:avLst/>
          </a:prstGeom>
          <a:ln w="19050" cap="rnd">
            <a:solidFill>
              <a:srgbClr val="FFB923"/>
            </a:solidFill>
            <a:prstDash val="solid"/>
            <a:headEnd type="none" w="sm" len="sm"/>
            <a:tailEnd type="none" w="sm" len="sm"/>
          </a:ln>
        </p:spPr>
      </p:sp>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423748" y="1022314"/>
            <a:ext cx="689712" cy="702485"/>
          </a:xfrm>
          <a:prstGeom prst="rect">
            <a:avLst/>
          </a:prstGeom>
        </p:spPr>
      </p:pic>
      <p:sp>
        <p:nvSpPr>
          <p:cNvPr id="18" name="TextBox 17">
            <a:extLst>
              <a:ext uri="{FF2B5EF4-FFF2-40B4-BE49-F238E27FC236}">
                <a16:creationId xmlns:a16="http://schemas.microsoft.com/office/drawing/2014/main" id="{FDB16AF7-83B2-C868-3743-8833266B22E5}"/>
              </a:ext>
            </a:extLst>
          </p:cNvPr>
          <p:cNvSpPr txBox="1"/>
          <p:nvPr/>
        </p:nvSpPr>
        <p:spPr>
          <a:xfrm>
            <a:off x="12471400" y="9704614"/>
            <a:ext cx="5156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5"/>
              </a:rPr>
              <a:t>Online Survey Software | Qualtrics Survey Solutions</a:t>
            </a:r>
            <a:endParaRPr lang="en-US"/>
          </a:p>
        </p:txBody>
      </p:sp>
      <p:pic>
        <p:nvPicPr>
          <p:cNvPr id="17" name="Picture 18" descr="Qr code&#10;&#10;Description automatically generated">
            <a:extLst>
              <a:ext uri="{FF2B5EF4-FFF2-40B4-BE49-F238E27FC236}">
                <a16:creationId xmlns:a16="http://schemas.microsoft.com/office/drawing/2014/main" id="{35088BA5-232E-F770-3B81-673818EF493E}"/>
              </a:ext>
            </a:extLst>
          </p:cNvPr>
          <p:cNvPicPr>
            <a:picLocks noChangeAspect="1"/>
          </p:cNvPicPr>
          <p:nvPr/>
        </p:nvPicPr>
        <p:blipFill>
          <a:blip r:embed="rId6"/>
          <a:stretch>
            <a:fillRect/>
          </a:stretch>
        </p:blipFill>
        <p:spPr>
          <a:xfrm>
            <a:off x="2583782" y="6373729"/>
            <a:ext cx="3194384" cy="3194384"/>
          </a:xfrm>
          <a:prstGeom prst="rect">
            <a:avLst/>
          </a:prstGeom>
        </p:spPr>
      </p:pic>
    </p:spTree>
    <p:extLst>
      <p:ext uri="{BB962C8B-B14F-4D97-AF65-F5344CB8AC3E}">
        <p14:creationId xmlns:p14="http://schemas.microsoft.com/office/powerpoint/2010/main" val="94427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B923"/>
        </a:solidFill>
        <a:effectLst/>
      </p:bgPr>
    </p:bg>
    <p:spTree>
      <p:nvGrpSpPr>
        <p:cNvPr id="1" name=""/>
        <p:cNvGrpSpPr/>
        <p:nvPr/>
      </p:nvGrpSpPr>
      <p:grpSpPr>
        <a:xfrm>
          <a:off x="0" y="0"/>
          <a:ext cx="0" cy="0"/>
          <a:chOff x="0" y="0"/>
          <a:chExt cx="0" cy="0"/>
        </a:xfrm>
      </p:grpSpPr>
      <p:sp>
        <p:nvSpPr>
          <p:cNvPr id="2" name="AutoShape 2"/>
          <p:cNvSpPr/>
          <p:nvPr/>
        </p:nvSpPr>
        <p:spPr>
          <a:xfrm>
            <a:off x="-329844" y="-288614"/>
            <a:ext cx="6950056" cy="10864228"/>
          </a:xfrm>
          <a:prstGeom prst="rect">
            <a:avLst/>
          </a:prstGeom>
          <a:solidFill>
            <a:srgbClr val="FFFFFF"/>
          </a:solidFill>
        </p:spPr>
      </p:sp>
      <p:grpSp>
        <p:nvGrpSpPr>
          <p:cNvPr id="3" name="Group 3"/>
          <p:cNvGrpSpPr/>
          <p:nvPr/>
        </p:nvGrpSpPr>
        <p:grpSpPr>
          <a:xfrm>
            <a:off x="1217226" y="1484904"/>
            <a:ext cx="5023074" cy="1665987"/>
            <a:chOff x="0" y="76200"/>
            <a:chExt cx="5581014" cy="2221316"/>
          </a:xfrm>
        </p:grpSpPr>
        <p:sp>
          <p:nvSpPr>
            <p:cNvPr id="4" name="TextBox 4"/>
            <p:cNvSpPr txBox="1"/>
            <p:nvPr/>
          </p:nvSpPr>
          <p:spPr>
            <a:xfrm>
              <a:off x="0" y="76200"/>
              <a:ext cx="5581014" cy="1531188"/>
            </a:xfrm>
            <a:prstGeom prst="rect">
              <a:avLst/>
            </a:prstGeom>
          </p:spPr>
          <p:txBody>
            <a:bodyPr wrap="square" lIns="0" tIns="0" rIns="0" bIns="0" rtlCol="0" anchor="t">
              <a:spAutoFit/>
            </a:bodyPr>
            <a:lstStyle/>
            <a:p>
              <a:pPr>
                <a:lnSpc>
                  <a:spcPts val="9349"/>
                </a:lnSpc>
                <a:spcBef>
                  <a:spcPct val="0"/>
                </a:spcBef>
              </a:pPr>
              <a:r>
                <a:rPr lang="en-US" sz="6600">
                  <a:solidFill>
                    <a:srgbClr val="000000"/>
                  </a:solidFill>
                  <a:latin typeface="Hammersmith One Bold"/>
                </a:rPr>
                <a:t>Action Steps</a:t>
              </a: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0" t="21264" r="6608" b="71845"/>
            <a:stretch>
              <a:fillRect/>
            </a:stretch>
          </p:blipFill>
          <p:spPr>
            <a:xfrm>
              <a:off x="0" y="1934553"/>
              <a:ext cx="4911312" cy="362963"/>
            </a:xfrm>
            <a:prstGeom prst="rect">
              <a:avLst/>
            </a:prstGeom>
          </p:spPr>
        </p:pic>
      </p:grpSp>
      <p:grpSp>
        <p:nvGrpSpPr>
          <p:cNvPr id="9" name="Group 9"/>
          <p:cNvGrpSpPr/>
          <p:nvPr/>
        </p:nvGrpSpPr>
        <p:grpSpPr>
          <a:xfrm>
            <a:off x="9832549" y="4891432"/>
            <a:ext cx="6840547" cy="1730236"/>
            <a:chOff x="0" y="-28575"/>
            <a:chExt cx="9120730" cy="2306981"/>
          </a:xfrm>
        </p:grpSpPr>
        <p:sp>
          <p:nvSpPr>
            <p:cNvPr id="10" name="TextBox 10"/>
            <p:cNvSpPr txBox="1"/>
            <p:nvPr/>
          </p:nvSpPr>
          <p:spPr>
            <a:xfrm>
              <a:off x="0" y="-28575"/>
              <a:ext cx="9120730" cy="786540"/>
            </a:xfrm>
            <a:prstGeom prst="rect">
              <a:avLst/>
            </a:prstGeom>
          </p:spPr>
          <p:txBody>
            <a:bodyPr lIns="0" tIns="0" rIns="0" bIns="0" rtlCol="0" anchor="t">
              <a:spAutoFit/>
            </a:bodyPr>
            <a:lstStyle/>
            <a:p>
              <a:pPr>
                <a:lnSpc>
                  <a:spcPts val="4550"/>
                </a:lnSpc>
              </a:pPr>
              <a:r>
                <a:rPr lang="en-US" sz="3500">
                  <a:solidFill>
                    <a:srgbClr val="000000"/>
                  </a:solidFill>
                  <a:latin typeface="Hammersmith One"/>
                </a:rPr>
                <a:t>Do you ask for help?</a:t>
              </a:r>
            </a:p>
          </p:txBody>
        </p:sp>
        <p:sp>
          <p:nvSpPr>
            <p:cNvPr id="11" name="TextBox 11"/>
            <p:cNvSpPr txBox="1"/>
            <p:nvPr/>
          </p:nvSpPr>
          <p:spPr>
            <a:xfrm>
              <a:off x="0" y="896489"/>
              <a:ext cx="9120730" cy="1381917"/>
            </a:xfrm>
            <a:prstGeom prst="rect">
              <a:avLst/>
            </a:prstGeom>
          </p:spPr>
          <p:txBody>
            <a:bodyPr lIns="0" tIns="0" rIns="0" bIns="0" rtlCol="0" anchor="t">
              <a:spAutoFit/>
            </a:bodyPr>
            <a:lstStyle/>
            <a:p>
              <a:pPr>
                <a:lnSpc>
                  <a:spcPts val="4200"/>
                </a:lnSpc>
              </a:pPr>
              <a:r>
                <a:rPr lang="en-US" sz="3000">
                  <a:solidFill>
                    <a:srgbClr val="000000"/>
                  </a:solidFill>
                  <a:latin typeface="Clear Sans Regular"/>
                </a:rPr>
                <a:t>What’s your ask score vs your give score?</a:t>
              </a:r>
            </a:p>
          </p:txBody>
        </p:sp>
      </p:grpSp>
      <p:grpSp>
        <p:nvGrpSpPr>
          <p:cNvPr id="12" name="Group 12"/>
          <p:cNvGrpSpPr/>
          <p:nvPr/>
        </p:nvGrpSpPr>
        <p:grpSpPr>
          <a:xfrm>
            <a:off x="9832549" y="7567746"/>
            <a:ext cx="6840547" cy="1191627"/>
            <a:chOff x="0" y="-28575"/>
            <a:chExt cx="9120730" cy="1588836"/>
          </a:xfrm>
        </p:grpSpPr>
        <p:sp>
          <p:nvSpPr>
            <p:cNvPr id="13" name="TextBox 13"/>
            <p:cNvSpPr txBox="1"/>
            <p:nvPr/>
          </p:nvSpPr>
          <p:spPr>
            <a:xfrm>
              <a:off x="0" y="-28575"/>
              <a:ext cx="9120730" cy="786540"/>
            </a:xfrm>
            <a:prstGeom prst="rect">
              <a:avLst/>
            </a:prstGeom>
          </p:spPr>
          <p:txBody>
            <a:bodyPr lIns="0" tIns="0" rIns="0" bIns="0" rtlCol="0" anchor="t">
              <a:spAutoFit/>
            </a:bodyPr>
            <a:lstStyle/>
            <a:p>
              <a:pPr>
                <a:lnSpc>
                  <a:spcPts val="4550"/>
                </a:lnSpc>
              </a:pPr>
              <a:r>
                <a:rPr lang="en-US" sz="3500">
                  <a:solidFill>
                    <a:srgbClr val="000000"/>
                  </a:solidFill>
                  <a:latin typeface="Hammersmith One"/>
                </a:rPr>
                <a:t>Amplify Voices</a:t>
              </a:r>
            </a:p>
          </p:txBody>
        </p:sp>
        <p:sp>
          <p:nvSpPr>
            <p:cNvPr id="14" name="TextBox 14"/>
            <p:cNvSpPr txBox="1"/>
            <p:nvPr/>
          </p:nvSpPr>
          <p:spPr>
            <a:xfrm>
              <a:off x="0" y="896489"/>
              <a:ext cx="9120730" cy="663772"/>
            </a:xfrm>
            <a:prstGeom prst="rect">
              <a:avLst/>
            </a:prstGeom>
          </p:spPr>
          <p:txBody>
            <a:bodyPr lIns="0" tIns="0" rIns="0" bIns="0" rtlCol="0" anchor="t">
              <a:spAutoFit/>
            </a:bodyPr>
            <a:lstStyle/>
            <a:p>
              <a:pPr>
                <a:lnSpc>
                  <a:spcPts val="4200"/>
                </a:lnSpc>
              </a:pPr>
              <a:r>
                <a:rPr lang="en-US" sz="3000">
                  <a:solidFill>
                    <a:srgbClr val="000000"/>
                  </a:solidFill>
                  <a:latin typeface="Clear Sans Regular"/>
                </a:rPr>
                <a:t>How do you build up females?</a:t>
              </a:r>
            </a:p>
          </p:txBody>
        </p:sp>
      </p:grpSp>
      <p:grpSp>
        <p:nvGrpSpPr>
          <p:cNvPr id="15" name="Group 15"/>
          <p:cNvGrpSpPr/>
          <p:nvPr/>
        </p:nvGrpSpPr>
        <p:grpSpPr>
          <a:xfrm>
            <a:off x="9832549" y="1459208"/>
            <a:ext cx="6840547" cy="2268845"/>
            <a:chOff x="0" y="-28575"/>
            <a:chExt cx="9120730" cy="3025127"/>
          </a:xfrm>
        </p:grpSpPr>
        <p:sp>
          <p:nvSpPr>
            <p:cNvPr id="16" name="TextBox 16"/>
            <p:cNvSpPr txBox="1"/>
            <p:nvPr/>
          </p:nvSpPr>
          <p:spPr>
            <a:xfrm>
              <a:off x="0" y="-28575"/>
              <a:ext cx="9120730" cy="786540"/>
            </a:xfrm>
            <a:prstGeom prst="rect">
              <a:avLst/>
            </a:prstGeom>
          </p:spPr>
          <p:txBody>
            <a:bodyPr lIns="0" tIns="0" rIns="0" bIns="0" rtlCol="0" anchor="t">
              <a:spAutoFit/>
            </a:bodyPr>
            <a:lstStyle/>
            <a:p>
              <a:pPr>
                <a:lnSpc>
                  <a:spcPts val="4550"/>
                </a:lnSpc>
              </a:pPr>
              <a:r>
                <a:rPr lang="en-US" sz="3500">
                  <a:solidFill>
                    <a:srgbClr val="000000"/>
                  </a:solidFill>
                  <a:latin typeface="Hammersmith One"/>
                </a:rPr>
                <a:t>Different expectations</a:t>
              </a:r>
            </a:p>
          </p:txBody>
        </p:sp>
        <p:sp>
          <p:nvSpPr>
            <p:cNvPr id="17" name="TextBox 17"/>
            <p:cNvSpPr txBox="1"/>
            <p:nvPr/>
          </p:nvSpPr>
          <p:spPr>
            <a:xfrm>
              <a:off x="0" y="896489"/>
              <a:ext cx="9120730" cy="2100063"/>
            </a:xfrm>
            <a:prstGeom prst="rect">
              <a:avLst/>
            </a:prstGeom>
          </p:spPr>
          <p:txBody>
            <a:bodyPr lIns="0" tIns="0" rIns="0" bIns="0" rtlCol="0" anchor="t">
              <a:spAutoFit/>
            </a:bodyPr>
            <a:lstStyle/>
            <a:p>
              <a:pPr>
                <a:lnSpc>
                  <a:spcPts val="4200"/>
                </a:lnSpc>
              </a:pPr>
              <a:r>
                <a:rPr lang="en-US" sz="3000">
                  <a:solidFill>
                    <a:srgbClr val="000000"/>
                  </a:solidFill>
                  <a:latin typeface="Clear Sans Regular"/>
                </a:rPr>
                <a:t>We ask females different questions because the societal expectations for females are different</a:t>
              </a:r>
            </a:p>
          </p:txBody>
        </p:sp>
      </p:grpSp>
      <p:sp>
        <p:nvSpPr>
          <p:cNvPr id="18" name="TextBox 18"/>
          <p:cNvSpPr txBox="1"/>
          <p:nvPr/>
        </p:nvSpPr>
        <p:spPr>
          <a:xfrm>
            <a:off x="1363424" y="3526906"/>
            <a:ext cx="4185761" cy="4812728"/>
          </a:xfrm>
          <a:prstGeom prst="rect">
            <a:avLst/>
          </a:prstGeom>
        </p:spPr>
        <p:txBody>
          <a:bodyPr lIns="0" tIns="0" rIns="0" bIns="0" rtlCol="0" anchor="t">
            <a:spAutoFit/>
          </a:bodyPr>
          <a:lstStyle/>
          <a:p>
            <a:pPr marL="457200" indent="-457200">
              <a:lnSpc>
                <a:spcPts val="4200"/>
              </a:lnSpc>
              <a:buFont typeface="Arial"/>
              <a:buChar char="•"/>
            </a:pPr>
            <a:r>
              <a:rPr lang="en-US" sz="3000">
                <a:solidFill>
                  <a:srgbClr val="000000"/>
                </a:solidFill>
                <a:latin typeface="Clear Sans Regular"/>
                <a:cs typeface="Clear Sans Regular"/>
              </a:rPr>
              <a:t>What can we do to reduce our workload? </a:t>
            </a:r>
            <a:endParaRPr lang="en-US"/>
          </a:p>
          <a:p>
            <a:pPr marL="457200" indent="-457200">
              <a:lnSpc>
                <a:spcPts val="4200"/>
              </a:lnSpc>
              <a:buFont typeface="Arial"/>
              <a:buChar char="•"/>
            </a:pPr>
            <a:endParaRPr lang="en-US" sz="3000">
              <a:solidFill>
                <a:srgbClr val="000000"/>
              </a:solidFill>
              <a:latin typeface="Clear Sans Regular"/>
              <a:cs typeface="Clear Sans Regular"/>
            </a:endParaRPr>
          </a:p>
          <a:p>
            <a:pPr marL="457200" indent="-457200">
              <a:lnSpc>
                <a:spcPts val="4200"/>
              </a:lnSpc>
              <a:buFont typeface="Arial"/>
              <a:buChar char="•"/>
            </a:pPr>
            <a:r>
              <a:rPr lang="en-US" sz="3000">
                <a:solidFill>
                  <a:srgbClr val="000000"/>
                </a:solidFill>
                <a:latin typeface="Clear Sans Regular"/>
                <a:cs typeface="Clear Sans Regular"/>
              </a:rPr>
              <a:t>How do we prioritize? </a:t>
            </a:r>
            <a:endParaRPr lang="en-US">
              <a:solidFill>
                <a:srgbClr val="000000"/>
              </a:solidFill>
              <a:latin typeface="Calibri"/>
              <a:cs typeface="Calibri"/>
            </a:endParaRPr>
          </a:p>
          <a:p>
            <a:pPr marL="457200" indent="-457200">
              <a:lnSpc>
                <a:spcPts val="4200"/>
              </a:lnSpc>
              <a:buFont typeface="Arial"/>
              <a:buChar char="•"/>
            </a:pPr>
            <a:endParaRPr lang="en-US" sz="3000">
              <a:solidFill>
                <a:srgbClr val="000000"/>
              </a:solidFill>
              <a:latin typeface="Clear Sans Regular"/>
              <a:cs typeface="Clear Sans Regular"/>
            </a:endParaRPr>
          </a:p>
          <a:p>
            <a:pPr marL="457200" indent="-457200">
              <a:lnSpc>
                <a:spcPts val="4200"/>
              </a:lnSpc>
              <a:buFont typeface="Arial"/>
              <a:buChar char="•"/>
            </a:pPr>
            <a:r>
              <a:rPr lang="en-US" sz="3000">
                <a:solidFill>
                  <a:srgbClr val="000000"/>
                </a:solidFill>
                <a:latin typeface="Clear Sans Regular"/>
                <a:cs typeface="Clear Sans Regular"/>
              </a:rPr>
              <a:t>Can we still be a team player? </a:t>
            </a:r>
            <a:endParaRPr lang="en-US">
              <a:solidFill>
                <a:srgbClr val="000000"/>
              </a:solidFill>
              <a:latin typeface="Calibri"/>
              <a:cs typeface="Calibri"/>
            </a:endParaRPr>
          </a:p>
        </p:txBody>
      </p:sp>
      <p:pic>
        <p:nvPicPr>
          <p:cNvPr id="19" name="Graphic 19" descr="Radio microphone with solid fill">
            <a:extLst>
              <a:ext uri="{FF2B5EF4-FFF2-40B4-BE49-F238E27FC236}">
                <a16:creationId xmlns:a16="http://schemas.microsoft.com/office/drawing/2014/main" id="{71A00FEA-95E4-6DA4-D58E-6ED747E128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68246" y="7714180"/>
            <a:ext cx="914400" cy="914400"/>
          </a:xfrm>
          <a:prstGeom prst="rect">
            <a:avLst/>
          </a:prstGeom>
        </p:spPr>
      </p:pic>
      <p:pic>
        <p:nvPicPr>
          <p:cNvPr id="21" name="Graphic 21" descr="Questions outline">
            <a:extLst>
              <a:ext uri="{FF2B5EF4-FFF2-40B4-BE49-F238E27FC236}">
                <a16:creationId xmlns:a16="http://schemas.microsoft.com/office/drawing/2014/main" id="{E2CEDFDB-3896-D2AD-A60E-07CB8146EFF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68246" y="5191323"/>
            <a:ext cx="1170070" cy="1155031"/>
          </a:xfrm>
          <a:prstGeom prst="rect">
            <a:avLst/>
          </a:prstGeom>
        </p:spPr>
      </p:pic>
      <p:pic>
        <p:nvPicPr>
          <p:cNvPr id="22" name="Graphic 22" descr="Checklist with solid fill">
            <a:extLst>
              <a:ext uri="{FF2B5EF4-FFF2-40B4-BE49-F238E27FC236}">
                <a16:creationId xmlns:a16="http://schemas.microsoft.com/office/drawing/2014/main" id="{59F94987-846F-D0FF-320D-9051E049615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48928" y="1856483"/>
            <a:ext cx="914400" cy="914400"/>
          </a:xfrm>
          <a:prstGeom prst="rect">
            <a:avLst/>
          </a:prstGeom>
        </p:spPr>
      </p:pic>
      <p:sp>
        <p:nvSpPr>
          <p:cNvPr id="6" name="Rectangle: Rounded Corners 5">
            <a:extLst>
              <a:ext uri="{FF2B5EF4-FFF2-40B4-BE49-F238E27FC236}">
                <a16:creationId xmlns:a16="http://schemas.microsoft.com/office/drawing/2014/main" id="{65D55D96-9405-9EBD-22A0-1068DE3C552A}"/>
              </a:ext>
            </a:extLst>
          </p:cNvPr>
          <p:cNvSpPr/>
          <p:nvPr/>
        </p:nvSpPr>
        <p:spPr>
          <a:xfrm flipV="1">
            <a:off x="7113493" y="7046259"/>
            <a:ext cx="10206317" cy="238012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4325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29895" y="1579860"/>
            <a:ext cx="13222365" cy="2992396"/>
            <a:chOff x="0" y="76200"/>
            <a:chExt cx="17629820" cy="3989863"/>
          </a:xfrm>
        </p:grpSpPr>
        <p:sp>
          <p:nvSpPr>
            <p:cNvPr id="3" name="TextBox 3"/>
            <p:cNvSpPr txBox="1"/>
            <p:nvPr/>
          </p:nvSpPr>
          <p:spPr>
            <a:xfrm>
              <a:off x="0" y="76200"/>
              <a:ext cx="17629820" cy="3359896"/>
            </a:xfrm>
            <a:prstGeom prst="rect">
              <a:avLst/>
            </a:prstGeom>
          </p:spPr>
          <p:txBody>
            <a:bodyPr lIns="0" tIns="0" rIns="0" bIns="0" rtlCol="0" anchor="t">
              <a:spAutoFit/>
            </a:bodyPr>
            <a:lstStyle/>
            <a:p>
              <a:r>
                <a:rPr lang="en-US" sz="8450">
                  <a:solidFill>
                    <a:srgbClr val="000000"/>
                  </a:solidFill>
                  <a:latin typeface="Calibri"/>
                  <a:cs typeface="Calibri"/>
                </a:rPr>
                <a:t>Amplify Others' Voices</a:t>
              </a:r>
              <a:endParaRPr lang="en-US" sz="8450">
                <a:ea typeface="+mn-lt"/>
                <a:cs typeface="+mn-lt"/>
              </a:endParaRPr>
            </a:p>
            <a:p>
              <a:pPr marL="0" lvl="0" indent="0">
                <a:lnSpc>
                  <a:spcPts val="9349"/>
                </a:lnSpc>
                <a:spcBef>
                  <a:spcPct val="0"/>
                </a:spcBef>
              </a:pPr>
              <a:endParaRPr lang="en-US" sz="8450">
                <a:solidFill>
                  <a:srgbClr val="000000"/>
                </a:solidFill>
                <a:latin typeface="Hammersmith One Bold"/>
              </a:endParaRPr>
            </a:p>
          </p:txBody>
        </p:sp>
        <p:sp>
          <p:nvSpPr>
            <p:cNvPr id="4" name="TextBox 4"/>
            <p:cNvSpPr txBox="1"/>
            <p:nvPr/>
          </p:nvSpPr>
          <p:spPr>
            <a:xfrm>
              <a:off x="0" y="1965999"/>
              <a:ext cx="17629820" cy="2100064"/>
            </a:xfrm>
            <a:prstGeom prst="rect">
              <a:avLst/>
            </a:prstGeom>
          </p:spPr>
          <p:txBody>
            <a:bodyPr lIns="0" tIns="0" rIns="0" bIns="0" rtlCol="0" anchor="t">
              <a:spAutoFit/>
            </a:bodyPr>
            <a:lstStyle/>
            <a:p>
              <a:pPr>
                <a:lnSpc>
                  <a:spcPts val="4200"/>
                </a:lnSpc>
                <a:spcBef>
                  <a:spcPct val="0"/>
                </a:spcBef>
              </a:pPr>
              <a:r>
                <a:rPr lang="en-US" sz="3000">
                  <a:solidFill>
                    <a:srgbClr val="000000"/>
                  </a:solidFill>
                  <a:latin typeface="Clear Sans Regular"/>
                </a:rPr>
                <a:t>Have you ever felt like what you said wasn't heard?</a:t>
              </a:r>
              <a:endParaRPr lang="en-US" sz="3000" u="none">
                <a:solidFill>
                  <a:srgbClr val="000000"/>
                </a:solidFill>
                <a:latin typeface="Clear Sans Regular"/>
              </a:endParaRPr>
            </a:p>
            <a:p>
              <a:pPr>
                <a:lnSpc>
                  <a:spcPts val="4200"/>
                </a:lnSpc>
                <a:spcBef>
                  <a:spcPct val="0"/>
                </a:spcBef>
              </a:pPr>
              <a:r>
                <a:rPr lang="en-US" sz="3000">
                  <a:solidFill>
                    <a:srgbClr val="000000"/>
                  </a:solidFill>
                  <a:latin typeface="Clear Sans Regular"/>
                </a:rPr>
                <a:t>Has your idea ever been repeated by someone else and used as their idea instead of your own? </a:t>
              </a:r>
              <a:endParaRPr lang="en-US" sz="3000" u="none">
                <a:solidFill>
                  <a:srgbClr val="000000"/>
                </a:solidFill>
                <a:latin typeface="Clear Sans Regular"/>
              </a:endParaRPr>
            </a:p>
          </p:txBody>
        </p:sp>
      </p:grpSp>
      <p:grpSp>
        <p:nvGrpSpPr>
          <p:cNvPr id="5" name="Group 5"/>
          <p:cNvGrpSpPr/>
          <p:nvPr/>
        </p:nvGrpSpPr>
        <p:grpSpPr>
          <a:xfrm>
            <a:off x="1529895" y="6846219"/>
            <a:ext cx="2927617" cy="1945263"/>
            <a:chOff x="0" y="-577215"/>
            <a:chExt cx="3903490" cy="2593683"/>
          </a:xfrm>
        </p:grpSpPr>
        <p:sp>
          <p:nvSpPr>
            <p:cNvPr id="6" name="TextBox 6"/>
            <p:cNvSpPr txBox="1"/>
            <p:nvPr/>
          </p:nvSpPr>
          <p:spPr>
            <a:xfrm>
              <a:off x="0" y="866923"/>
              <a:ext cx="3903490" cy="1149545"/>
            </a:xfrm>
            <a:prstGeom prst="rect">
              <a:avLst/>
            </a:prstGeom>
          </p:spPr>
          <p:txBody>
            <a:bodyPr lIns="0" tIns="0" rIns="0" bIns="0" rtlCol="0" anchor="t">
              <a:spAutoFit/>
            </a:bodyPr>
            <a:lstStyle/>
            <a:p>
              <a:pPr>
                <a:lnSpc>
                  <a:spcPts val="3499"/>
                </a:lnSpc>
              </a:pPr>
              <a:r>
                <a:rPr lang="en-US" sz="2450">
                  <a:solidFill>
                    <a:srgbClr val="000000"/>
                  </a:solidFill>
                  <a:latin typeface="Clear Sans Regular"/>
                </a:rPr>
                <a:t>Resolves a common problem. </a:t>
              </a:r>
              <a:endParaRPr lang="en-US" sz="2499">
                <a:solidFill>
                  <a:srgbClr val="000000"/>
                </a:solidFill>
                <a:latin typeface="Clear Sans Regular"/>
              </a:endParaRPr>
            </a:p>
          </p:txBody>
        </p:sp>
        <p:sp>
          <p:nvSpPr>
            <p:cNvPr id="7" name="TextBox 7"/>
            <p:cNvSpPr txBox="1"/>
            <p:nvPr/>
          </p:nvSpPr>
          <p:spPr>
            <a:xfrm>
              <a:off x="0" y="-577215"/>
              <a:ext cx="3903490" cy="1292146"/>
            </a:xfrm>
            <a:prstGeom prst="rect">
              <a:avLst/>
            </a:prstGeom>
          </p:spPr>
          <p:txBody>
            <a:bodyPr lIns="0" tIns="0" rIns="0" bIns="0" rtlCol="0" anchor="t">
              <a:spAutoFit/>
            </a:bodyPr>
            <a:lstStyle/>
            <a:p>
              <a:pPr>
                <a:lnSpc>
                  <a:spcPts val="3900"/>
                </a:lnSpc>
              </a:pPr>
              <a:r>
                <a:rPr lang="en-US" sz="3000" spc="120">
                  <a:solidFill>
                    <a:srgbClr val="000000"/>
                  </a:solidFill>
                  <a:latin typeface="Clear Sans Regular Bold"/>
                </a:rPr>
                <a:t>Linda says her idea: </a:t>
              </a:r>
              <a:endParaRPr lang="en-US" sz="3000" spc="120">
                <a:solidFill>
                  <a:srgbClr val="000000"/>
                </a:solidFill>
                <a:latin typeface="Clear Sans Regular Bold"/>
                <a:cs typeface="Clear Sans Regular Bold"/>
              </a:endParaRPr>
            </a:p>
          </p:txBody>
        </p:sp>
      </p:grpSp>
      <p:grpSp>
        <p:nvGrpSpPr>
          <p:cNvPr id="8" name="Group 8"/>
          <p:cNvGrpSpPr/>
          <p:nvPr/>
        </p:nvGrpSpPr>
        <p:grpSpPr>
          <a:xfrm>
            <a:off x="5449414" y="7257699"/>
            <a:ext cx="2927617" cy="1533784"/>
            <a:chOff x="0" y="-28575"/>
            <a:chExt cx="3903490" cy="2045044"/>
          </a:xfrm>
        </p:grpSpPr>
        <p:sp>
          <p:nvSpPr>
            <p:cNvPr id="9" name="TextBox 9"/>
            <p:cNvSpPr txBox="1"/>
            <p:nvPr/>
          </p:nvSpPr>
          <p:spPr>
            <a:xfrm>
              <a:off x="0" y="866924"/>
              <a:ext cx="3903490" cy="1149545"/>
            </a:xfrm>
            <a:prstGeom prst="rect">
              <a:avLst/>
            </a:prstGeom>
          </p:spPr>
          <p:txBody>
            <a:bodyPr lIns="0" tIns="0" rIns="0" bIns="0" rtlCol="0" anchor="t">
              <a:spAutoFit/>
            </a:bodyPr>
            <a:lstStyle/>
            <a:p>
              <a:pPr>
                <a:lnSpc>
                  <a:spcPts val="3499"/>
                </a:lnSpc>
              </a:pPr>
              <a:r>
                <a:rPr lang="en-US" sz="2450">
                  <a:solidFill>
                    <a:srgbClr val="000000"/>
                  </a:solidFill>
                  <a:latin typeface="Clear Sans Regular"/>
                  <a:cs typeface="Clear Sans Regular"/>
                </a:rPr>
                <a:t>Everyone tries to find a different idea.</a:t>
              </a:r>
            </a:p>
          </p:txBody>
        </p:sp>
        <p:sp>
          <p:nvSpPr>
            <p:cNvPr id="10" name="TextBox 10"/>
            <p:cNvSpPr txBox="1"/>
            <p:nvPr/>
          </p:nvSpPr>
          <p:spPr>
            <a:xfrm>
              <a:off x="0" y="-28575"/>
              <a:ext cx="3903490" cy="638175"/>
            </a:xfrm>
            <a:prstGeom prst="rect">
              <a:avLst/>
            </a:prstGeom>
          </p:spPr>
          <p:txBody>
            <a:bodyPr lIns="0" tIns="0" rIns="0" bIns="0" rtlCol="0" anchor="t">
              <a:spAutoFit/>
            </a:bodyPr>
            <a:lstStyle/>
            <a:p>
              <a:pPr>
                <a:lnSpc>
                  <a:spcPts val="3900"/>
                </a:lnSpc>
              </a:pPr>
              <a:r>
                <a:rPr lang="en-US" sz="3000" spc="120">
                  <a:solidFill>
                    <a:srgbClr val="000000"/>
                  </a:solidFill>
                  <a:latin typeface="Clear Sans Regular Bold"/>
                </a:rPr>
                <a:t>Dead Silence</a:t>
              </a:r>
            </a:p>
          </p:txBody>
        </p:sp>
      </p:grpSp>
      <p:grpSp>
        <p:nvGrpSpPr>
          <p:cNvPr id="11" name="Group 11"/>
          <p:cNvGrpSpPr/>
          <p:nvPr/>
        </p:nvGrpSpPr>
        <p:grpSpPr>
          <a:xfrm>
            <a:off x="9307972" y="6328059"/>
            <a:ext cx="2988577" cy="2912264"/>
            <a:chOff x="-81280" y="-1268095"/>
            <a:chExt cx="3984770" cy="3883017"/>
          </a:xfrm>
        </p:grpSpPr>
        <p:sp>
          <p:nvSpPr>
            <p:cNvPr id="12" name="TextBox 12"/>
            <p:cNvSpPr txBox="1"/>
            <p:nvPr/>
          </p:nvSpPr>
          <p:spPr>
            <a:xfrm>
              <a:off x="0" y="866923"/>
              <a:ext cx="3903490" cy="1747999"/>
            </a:xfrm>
            <a:prstGeom prst="rect">
              <a:avLst/>
            </a:prstGeom>
          </p:spPr>
          <p:txBody>
            <a:bodyPr lIns="0" tIns="0" rIns="0" bIns="0" rtlCol="0" anchor="t">
              <a:spAutoFit/>
            </a:bodyPr>
            <a:lstStyle/>
            <a:p>
              <a:pPr>
                <a:lnSpc>
                  <a:spcPts val="3499"/>
                </a:lnSpc>
              </a:pPr>
              <a:r>
                <a:rPr lang="en-US" sz="2450">
                  <a:solidFill>
                    <a:srgbClr val="000000"/>
                  </a:solidFill>
                  <a:latin typeface="Clear Sans Regular"/>
                </a:rPr>
                <a:t>Matt Agrees with John: "What a great idea!"</a:t>
              </a:r>
              <a:endParaRPr lang="en-US" sz="2499">
                <a:solidFill>
                  <a:srgbClr val="000000"/>
                </a:solidFill>
                <a:latin typeface="Clear Sans Regular"/>
              </a:endParaRPr>
            </a:p>
          </p:txBody>
        </p:sp>
        <p:sp>
          <p:nvSpPr>
            <p:cNvPr id="13" name="TextBox 13"/>
            <p:cNvSpPr txBox="1"/>
            <p:nvPr/>
          </p:nvSpPr>
          <p:spPr>
            <a:xfrm>
              <a:off x="-81280" y="-1268095"/>
              <a:ext cx="3903490" cy="1958997"/>
            </a:xfrm>
            <a:prstGeom prst="rect">
              <a:avLst/>
            </a:prstGeom>
          </p:spPr>
          <p:txBody>
            <a:bodyPr lIns="0" tIns="0" rIns="0" bIns="0" rtlCol="0" anchor="t">
              <a:spAutoFit/>
            </a:bodyPr>
            <a:lstStyle/>
            <a:p>
              <a:pPr>
                <a:lnSpc>
                  <a:spcPts val="3900"/>
                </a:lnSpc>
              </a:pPr>
              <a:r>
                <a:rPr lang="en-US" sz="3000" spc="120">
                  <a:solidFill>
                    <a:srgbClr val="000000"/>
                  </a:solidFill>
                  <a:latin typeface="Clear Sans Regular Bold"/>
                </a:rPr>
                <a:t>John says the exact same thing as Linda</a:t>
              </a:r>
            </a:p>
          </p:txBody>
        </p:sp>
      </p:grpSp>
      <p:grpSp>
        <p:nvGrpSpPr>
          <p:cNvPr id="14" name="Group 14"/>
          <p:cNvGrpSpPr/>
          <p:nvPr/>
        </p:nvGrpSpPr>
        <p:grpSpPr>
          <a:xfrm>
            <a:off x="13227491" y="6830979"/>
            <a:ext cx="3476257" cy="1508713"/>
            <a:chOff x="-81280" y="-597535"/>
            <a:chExt cx="4635010" cy="2011617"/>
          </a:xfrm>
        </p:grpSpPr>
        <p:sp>
          <p:nvSpPr>
            <p:cNvPr id="15" name="TextBox 15"/>
            <p:cNvSpPr txBox="1"/>
            <p:nvPr/>
          </p:nvSpPr>
          <p:spPr>
            <a:xfrm>
              <a:off x="0" y="866924"/>
              <a:ext cx="3903490" cy="547158"/>
            </a:xfrm>
            <a:prstGeom prst="rect">
              <a:avLst/>
            </a:prstGeom>
          </p:spPr>
          <p:txBody>
            <a:bodyPr lIns="0" tIns="0" rIns="0" bIns="0" rtlCol="0" anchor="t">
              <a:spAutoFit/>
            </a:bodyPr>
            <a:lstStyle/>
            <a:p>
              <a:pPr>
                <a:lnSpc>
                  <a:spcPts val="3499"/>
                </a:lnSpc>
              </a:pPr>
              <a:r>
                <a:rPr lang="en-US" sz="2450">
                  <a:solidFill>
                    <a:srgbClr val="000000"/>
                  </a:solidFill>
                  <a:latin typeface="Clear Sans Regular"/>
                </a:rPr>
                <a:t>Linda feels unheard. </a:t>
              </a:r>
              <a:endParaRPr lang="en-US" sz="2499">
                <a:solidFill>
                  <a:srgbClr val="000000"/>
                </a:solidFill>
                <a:latin typeface="Clear Sans Regular"/>
              </a:endParaRPr>
            </a:p>
          </p:txBody>
        </p:sp>
        <p:sp>
          <p:nvSpPr>
            <p:cNvPr id="16" name="TextBox 16"/>
            <p:cNvSpPr txBox="1"/>
            <p:nvPr/>
          </p:nvSpPr>
          <p:spPr>
            <a:xfrm>
              <a:off x="-81280" y="-597535"/>
              <a:ext cx="4635010" cy="1292148"/>
            </a:xfrm>
            <a:prstGeom prst="rect">
              <a:avLst/>
            </a:prstGeom>
          </p:spPr>
          <p:txBody>
            <a:bodyPr wrap="square" lIns="0" tIns="0" rIns="0" bIns="0" rtlCol="0" anchor="t">
              <a:spAutoFit/>
            </a:bodyPr>
            <a:lstStyle/>
            <a:p>
              <a:pPr>
                <a:lnSpc>
                  <a:spcPts val="3900"/>
                </a:lnSpc>
              </a:pPr>
              <a:r>
                <a:rPr lang="en-US" sz="3000" spc="120">
                  <a:solidFill>
                    <a:srgbClr val="000000"/>
                  </a:solidFill>
                  <a:latin typeface="Clear Sans Regular Bold"/>
                  <a:cs typeface="Clear Sans Regular Bold"/>
                </a:rPr>
                <a:t>Everyone Agrees with John!</a:t>
              </a:r>
              <a:endParaRPr lang="en-US" sz="3000" spc="120">
                <a:latin typeface="Clear Sans Regular Bold"/>
                <a:cs typeface="Clear Sans Regular Bold"/>
              </a:endParaRPr>
            </a:p>
          </p:txBody>
        </p:sp>
      </p:grpSp>
      <p:sp>
        <p:nvSpPr>
          <p:cNvPr id="17" name="AutoShape 17"/>
          <p:cNvSpPr/>
          <p:nvPr/>
        </p:nvSpPr>
        <p:spPr>
          <a:xfrm>
            <a:off x="1674562" y="5978398"/>
            <a:ext cx="11758556" cy="0"/>
          </a:xfrm>
          <a:prstGeom prst="line">
            <a:avLst/>
          </a:prstGeom>
          <a:ln w="19050" cap="rnd">
            <a:solidFill>
              <a:srgbClr val="FFB923"/>
            </a:solidFill>
            <a:prstDash val="solid"/>
            <a:headEnd type="none" w="sm" len="sm"/>
            <a:tailEnd type="none" w="sm" len="sm"/>
          </a:ln>
        </p:spPr>
      </p:sp>
      <p:sp>
        <p:nvSpPr>
          <p:cNvPr id="18" name="AutoShape 18"/>
          <p:cNvSpPr/>
          <p:nvPr/>
        </p:nvSpPr>
        <p:spPr>
          <a:xfrm>
            <a:off x="1529895" y="5858440"/>
            <a:ext cx="289334" cy="258967"/>
          </a:xfrm>
          <a:prstGeom prst="rect">
            <a:avLst/>
          </a:prstGeom>
          <a:solidFill>
            <a:srgbClr val="FFB923"/>
          </a:solidFill>
        </p:spPr>
      </p:sp>
      <p:sp>
        <p:nvSpPr>
          <p:cNvPr id="19" name="AutoShape 19"/>
          <p:cNvSpPr/>
          <p:nvPr/>
        </p:nvSpPr>
        <p:spPr>
          <a:xfrm>
            <a:off x="5449414" y="5858440"/>
            <a:ext cx="289334" cy="258967"/>
          </a:xfrm>
          <a:prstGeom prst="rect">
            <a:avLst/>
          </a:prstGeom>
          <a:solidFill>
            <a:srgbClr val="FFB923"/>
          </a:solidFill>
        </p:spPr>
      </p:sp>
      <p:sp>
        <p:nvSpPr>
          <p:cNvPr id="20" name="AutoShape 20"/>
          <p:cNvSpPr/>
          <p:nvPr/>
        </p:nvSpPr>
        <p:spPr>
          <a:xfrm>
            <a:off x="9368932" y="5858440"/>
            <a:ext cx="289334" cy="258967"/>
          </a:xfrm>
          <a:prstGeom prst="rect">
            <a:avLst/>
          </a:prstGeom>
          <a:solidFill>
            <a:srgbClr val="FFB923"/>
          </a:solidFill>
        </p:spPr>
      </p:sp>
      <p:sp>
        <p:nvSpPr>
          <p:cNvPr id="21" name="AutoShape 21"/>
          <p:cNvSpPr/>
          <p:nvPr/>
        </p:nvSpPr>
        <p:spPr>
          <a:xfrm>
            <a:off x="13288451" y="5858440"/>
            <a:ext cx="289334" cy="258967"/>
          </a:xfrm>
          <a:prstGeom prst="rect">
            <a:avLst/>
          </a:prstGeom>
          <a:solidFill>
            <a:srgbClr val="FFB923"/>
          </a:solidFill>
        </p:spPr>
      </p:sp>
      <p:pic>
        <p:nvPicPr>
          <p:cNvPr id="22" name="Picture 2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0" t="21264" r="6608" b="71845"/>
          <a:stretch>
            <a:fillRect/>
          </a:stretch>
        </p:blipFill>
        <p:spPr>
          <a:xfrm rot="5400000">
            <a:off x="12761773" y="4742132"/>
            <a:ext cx="10861953" cy="802736"/>
          </a:xfrm>
          <a:prstGeom prst="rect">
            <a:avLst/>
          </a:prstGeom>
        </p:spPr>
      </p:pic>
      <p:pic>
        <p:nvPicPr>
          <p:cNvPr id="23" name="Picture 23" descr="A picture containing timeline&#10;&#10;Description automatically generated">
            <a:extLst>
              <a:ext uri="{FF2B5EF4-FFF2-40B4-BE49-F238E27FC236}">
                <a16:creationId xmlns:a16="http://schemas.microsoft.com/office/drawing/2014/main" id="{CFA8DBED-CF6F-1107-1805-44DB4617E0E4}"/>
              </a:ext>
            </a:extLst>
          </p:cNvPr>
          <p:cNvPicPr>
            <a:picLocks noChangeAspect="1"/>
          </p:cNvPicPr>
          <p:nvPr/>
        </p:nvPicPr>
        <p:blipFill>
          <a:blip r:embed="rId5"/>
          <a:stretch>
            <a:fillRect/>
          </a:stretch>
        </p:blipFill>
        <p:spPr>
          <a:xfrm>
            <a:off x="14826727" y="215958"/>
            <a:ext cx="2743200" cy="4097950"/>
          </a:xfrm>
          <a:prstGeom prst="rect">
            <a:avLst/>
          </a:prstGeom>
        </p:spPr>
      </p:pic>
      <p:sp>
        <p:nvSpPr>
          <p:cNvPr id="24" name="TextBox 23">
            <a:extLst>
              <a:ext uri="{FF2B5EF4-FFF2-40B4-BE49-F238E27FC236}">
                <a16:creationId xmlns:a16="http://schemas.microsoft.com/office/drawing/2014/main" id="{02657E0D-1A9A-7652-2725-97CEBDAD2E1A}"/>
              </a:ext>
            </a:extLst>
          </p:cNvPr>
          <p:cNvSpPr txBox="1"/>
          <p:nvPr/>
        </p:nvSpPr>
        <p:spPr>
          <a:xfrm>
            <a:off x="12679680" y="9761220"/>
            <a:ext cx="51054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6"/>
              </a:rPr>
              <a:t>Home - Dr. Stefanie K. Johnson (drstefjohnson.com)</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53517" y="1267365"/>
            <a:ext cx="12903041" cy="1665987"/>
            <a:chOff x="0" y="76200"/>
            <a:chExt cx="17204053" cy="2221316"/>
          </a:xfrm>
        </p:grpSpPr>
        <p:sp>
          <p:nvSpPr>
            <p:cNvPr id="3" name="TextBox 3"/>
            <p:cNvSpPr txBox="1"/>
            <p:nvPr/>
          </p:nvSpPr>
          <p:spPr>
            <a:xfrm>
              <a:off x="0" y="76200"/>
              <a:ext cx="17204053" cy="1590179"/>
            </a:xfrm>
            <a:prstGeom prst="rect">
              <a:avLst/>
            </a:prstGeom>
          </p:spPr>
          <p:txBody>
            <a:bodyPr wrap="square" lIns="0" tIns="0" rIns="0" bIns="0" rtlCol="0" anchor="t">
              <a:spAutoFit/>
            </a:bodyPr>
            <a:lstStyle/>
            <a:p>
              <a:pPr>
                <a:lnSpc>
                  <a:spcPts val="9349"/>
                </a:lnSpc>
                <a:spcBef>
                  <a:spcPct val="0"/>
                </a:spcBef>
              </a:pPr>
              <a:r>
                <a:rPr lang="en-US" sz="8450">
                  <a:solidFill>
                    <a:srgbClr val="000000"/>
                  </a:solidFill>
                  <a:latin typeface="Calibri"/>
                  <a:cs typeface="Calibri"/>
                </a:rPr>
                <a:t>Amplify</a:t>
              </a:r>
              <a:r>
                <a:rPr lang="en-US" sz="8450">
                  <a:solidFill>
                    <a:srgbClr val="000000"/>
                  </a:solidFill>
                  <a:ea typeface="+mn-lt"/>
                  <a:cs typeface="+mn-lt"/>
                </a:rPr>
                <a:t> Others' Voices</a:t>
              </a:r>
              <a:endParaRPr lang="en-US" sz="8450">
                <a:cs typeface="Calibri"/>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0" t="21264" r="6608" b="71845"/>
            <a:stretch>
              <a:fillRect/>
            </a:stretch>
          </p:blipFill>
          <p:spPr>
            <a:xfrm>
              <a:off x="0" y="1934553"/>
              <a:ext cx="4911312" cy="362963"/>
            </a:xfrm>
            <a:prstGeom prst="rect">
              <a:avLst/>
            </a:prstGeom>
          </p:spPr>
        </p:pic>
      </p:grpSp>
      <p:grpSp>
        <p:nvGrpSpPr>
          <p:cNvPr id="5" name="Group 5"/>
          <p:cNvGrpSpPr/>
          <p:nvPr/>
        </p:nvGrpSpPr>
        <p:grpSpPr>
          <a:xfrm>
            <a:off x="1353517" y="5985126"/>
            <a:ext cx="3913179" cy="2268845"/>
            <a:chOff x="0" y="-28575"/>
            <a:chExt cx="5217572" cy="3025126"/>
          </a:xfrm>
        </p:grpSpPr>
        <p:sp>
          <p:nvSpPr>
            <p:cNvPr id="6" name="TextBox 6"/>
            <p:cNvSpPr txBox="1"/>
            <p:nvPr/>
          </p:nvSpPr>
          <p:spPr>
            <a:xfrm>
              <a:off x="0" y="-28575"/>
              <a:ext cx="5217572" cy="786540"/>
            </a:xfrm>
            <a:prstGeom prst="rect">
              <a:avLst/>
            </a:prstGeom>
          </p:spPr>
          <p:txBody>
            <a:bodyPr lIns="0" tIns="0" rIns="0" bIns="0" rtlCol="0" anchor="t">
              <a:spAutoFit/>
            </a:bodyPr>
            <a:lstStyle/>
            <a:p>
              <a:pPr>
                <a:lnSpc>
                  <a:spcPts val="4550"/>
                </a:lnSpc>
              </a:pPr>
              <a:r>
                <a:rPr lang="en-US" sz="3500">
                  <a:solidFill>
                    <a:srgbClr val="000000"/>
                  </a:solidFill>
                  <a:latin typeface="Hammersmith One"/>
                </a:rPr>
                <a:t>Step 1</a:t>
              </a:r>
            </a:p>
          </p:txBody>
        </p:sp>
        <p:sp>
          <p:nvSpPr>
            <p:cNvPr id="7" name="TextBox 7"/>
            <p:cNvSpPr txBox="1"/>
            <p:nvPr/>
          </p:nvSpPr>
          <p:spPr>
            <a:xfrm>
              <a:off x="0" y="896489"/>
              <a:ext cx="5217572" cy="2100062"/>
            </a:xfrm>
            <a:prstGeom prst="rect">
              <a:avLst/>
            </a:prstGeom>
          </p:spPr>
          <p:txBody>
            <a:bodyPr lIns="0" tIns="0" rIns="0" bIns="0" rtlCol="0" anchor="t">
              <a:spAutoFit/>
            </a:bodyPr>
            <a:lstStyle/>
            <a:p>
              <a:pPr>
                <a:lnSpc>
                  <a:spcPts val="4200"/>
                </a:lnSpc>
              </a:pPr>
              <a:r>
                <a:rPr lang="en-US" sz="3000">
                  <a:solidFill>
                    <a:srgbClr val="000000"/>
                  </a:solidFill>
                  <a:latin typeface="Clear Sans Regular"/>
                  <a:cs typeface="Clear Sans Regular"/>
                </a:rPr>
                <a:t>Use eye contact and listen to what the person said.</a:t>
              </a:r>
            </a:p>
          </p:txBody>
        </p:sp>
      </p:grpSp>
      <p:grpSp>
        <p:nvGrpSpPr>
          <p:cNvPr id="8" name="Group 8"/>
          <p:cNvGrpSpPr/>
          <p:nvPr/>
        </p:nvGrpSpPr>
        <p:grpSpPr>
          <a:xfrm>
            <a:off x="7349819" y="5985126"/>
            <a:ext cx="3913179" cy="1730236"/>
            <a:chOff x="0" y="-28575"/>
            <a:chExt cx="5217572" cy="2306981"/>
          </a:xfrm>
        </p:grpSpPr>
        <p:sp>
          <p:nvSpPr>
            <p:cNvPr id="9" name="TextBox 9"/>
            <p:cNvSpPr txBox="1"/>
            <p:nvPr/>
          </p:nvSpPr>
          <p:spPr>
            <a:xfrm>
              <a:off x="0" y="-28575"/>
              <a:ext cx="5217572" cy="786540"/>
            </a:xfrm>
            <a:prstGeom prst="rect">
              <a:avLst/>
            </a:prstGeom>
          </p:spPr>
          <p:txBody>
            <a:bodyPr lIns="0" tIns="0" rIns="0" bIns="0" rtlCol="0" anchor="t">
              <a:spAutoFit/>
            </a:bodyPr>
            <a:lstStyle/>
            <a:p>
              <a:pPr>
                <a:lnSpc>
                  <a:spcPts val="4550"/>
                </a:lnSpc>
              </a:pPr>
              <a:r>
                <a:rPr lang="en-US" sz="3500">
                  <a:solidFill>
                    <a:srgbClr val="000000"/>
                  </a:solidFill>
                  <a:latin typeface="Hammersmith One"/>
                </a:rPr>
                <a:t>Step 2</a:t>
              </a:r>
            </a:p>
          </p:txBody>
        </p:sp>
        <p:sp>
          <p:nvSpPr>
            <p:cNvPr id="10" name="TextBox 10"/>
            <p:cNvSpPr txBox="1"/>
            <p:nvPr/>
          </p:nvSpPr>
          <p:spPr>
            <a:xfrm>
              <a:off x="0" y="896489"/>
              <a:ext cx="5217572" cy="1381917"/>
            </a:xfrm>
            <a:prstGeom prst="rect">
              <a:avLst/>
            </a:prstGeom>
          </p:spPr>
          <p:txBody>
            <a:bodyPr lIns="0" tIns="0" rIns="0" bIns="0" rtlCol="0" anchor="t">
              <a:spAutoFit/>
            </a:bodyPr>
            <a:lstStyle/>
            <a:p>
              <a:pPr>
                <a:lnSpc>
                  <a:spcPts val="4200"/>
                </a:lnSpc>
              </a:pPr>
              <a:r>
                <a:rPr lang="en-US" sz="3000">
                  <a:solidFill>
                    <a:srgbClr val="000000"/>
                  </a:solidFill>
                  <a:latin typeface="Clear Sans Regular"/>
                </a:rPr>
                <a:t>Listen to what the other person says.</a:t>
              </a:r>
              <a:endParaRPr lang="en-US" sz="3000">
                <a:solidFill>
                  <a:srgbClr val="000000"/>
                </a:solidFill>
                <a:latin typeface="Clear Sans Regular"/>
                <a:cs typeface="Clear Sans Regular"/>
              </a:endParaRPr>
            </a:p>
          </p:txBody>
        </p:sp>
      </p:grpSp>
      <p:grpSp>
        <p:nvGrpSpPr>
          <p:cNvPr id="11" name="Group 11"/>
          <p:cNvGrpSpPr/>
          <p:nvPr/>
        </p:nvGrpSpPr>
        <p:grpSpPr>
          <a:xfrm>
            <a:off x="13346121" y="5985126"/>
            <a:ext cx="3913179" cy="2268845"/>
            <a:chOff x="0" y="-28575"/>
            <a:chExt cx="5217572" cy="3025126"/>
          </a:xfrm>
        </p:grpSpPr>
        <p:sp>
          <p:nvSpPr>
            <p:cNvPr id="12" name="TextBox 12"/>
            <p:cNvSpPr txBox="1"/>
            <p:nvPr/>
          </p:nvSpPr>
          <p:spPr>
            <a:xfrm>
              <a:off x="0" y="-28575"/>
              <a:ext cx="5217572" cy="786540"/>
            </a:xfrm>
            <a:prstGeom prst="rect">
              <a:avLst/>
            </a:prstGeom>
          </p:spPr>
          <p:txBody>
            <a:bodyPr lIns="0" tIns="0" rIns="0" bIns="0" rtlCol="0" anchor="t">
              <a:spAutoFit/>
            </a:bodyPr>
            <a:lstStyle/>
            <a:p>
              <a:pPr>
                <a:lnSpc>
                  <a:spcPts val="4550"/>
                </a:lnSpc>
              </a:pPr>
              <a:r>
                <a:rPr lang="en-US" sz="3500">
                  <a:solidFill>
                    <a:srgbClr val="000000"/>
                  </a:solidFill>
                  <a:latin typeface="Hammersmith One"/>
                </a:rPr>
                <a:t>Step 3</a:t>
              </a:r>
            </a:p>
          </p:txBody>
        </p:sp>
        <p:sp>
          <p:nvSpPr>
            <p:cNvPr id="13" name="TextBox 13"/>
            <p:cNvSpPr txBox="1"/>
            <p:nvPr/>
          </p:nvSpPr>
          <p:spPr>
            <a:xfrm>
              <a:off x="0" y="896489"/>
              <a:ext cx="5217572" cy="2100062"/>
            </a:xfrm>
            <a:prstGeom prst="rect">
              <a:avLst/>
            </a:prstGeom>
          </p:spPr>
          <p:txBody>
            <a:bodyPr lIns="0" tIns="0" rIns="0" bIns="0" rtlCol="0" anchor="t">
              <a:spAutoFit/>
            </a:bodyPr>
            <a:lstStyle/>
            <a:p>
              <a:pPr>
                <a:lnSpc>
                  <a:spcPts val="4200"/>
                </a:lnSpc>
              </a:pPr>
              <a:r>
                <a:rPr lang="en-US" sz="3000">
                  <a:solidFill>
                    <a:srgbClr val="000000"/>
                  </a:solidFill>
                  <a:latin typeface="Clear Sans Regular"/>
                </a:rPr>
                <a:t>Use your microphone: Repeat THEIR ideas as their ideas, not yours. </a:t>
              </a:r>
              <a:endParaRPr lang="en-US" sz="3000">
                <a:solidFill>
                  <a:srgbClr val="000000"/>
                </a:solidFill>
                <a:latin typeface="Clear Sans Regular"/>
                <a:cs typeface="Clear Sans Regular"/>
              </a:endParaRPr>
            </a:p>
          </p:txBody>
        </p:sp>
      </p:grpSp>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0" t="21264" r="6608" b="71845"/>
          <a:stretch>
            <a:fillRect/>
          </a:stretch>
        </p:blipFill>
        <p:spPr>
          <a:xfrm flipH="1">
            <a:off x="-311280" y="9831612"/>
            <a:ext cx="18910559" cy="1397557"/>
          </a:xfrm>
          <a:prstGeom prst="rect">
            <a:avLst/>
          </a:prstGeom>
        </p:spPr>
      </p:pic>
      <p:sp>
        <p:nvSpPr>
          <p:cNvPr id="20" name="TextBox 4">
            <a:extLst>
              <a:ext uri="{FF2B5EF4-FFF2-40B4-BE49-F238E27FC236}">
                <a16:creationId xmlns:a16="http://schemas.microsoft.com/office/drawing/2014/main" id="{BF02D87E-6FFC-BCF3-8454-FA7D630F1CCE}"/>
              </a:ext>
            </a:extLst>
          </p:cNvPr>
          <p:cNvSpPr txBox="1"/>
          <p:nvPr/>
        </p:nvSpPr>
        <p:spPr>
          <a:xfrm>
            <a:off x="1529895" y="2997209"/>
            <a:ext cx="13222365" cy="1036438"/>
          </a:xfrm>
          <a:prstGeom prst="rect">
            <a:avLst/>
          </a:prstGeom>
        </p:spPr>
        <p:txBody>
          <a:bodyPr lIns="0" tIns="0" rIns="0" bIns="0" rtlCol="0" anchor="t">
            <a:spAutoFit/>
          </a:bodyPr>
          <a:lstStyle/>
          <a:p>
            <a:pPr>
              <a:lnSpc>
                <a:spcPts val="4200"/>
              </a:lnSpc>
              <a:spcBef>
                <a:spcPct val="0"/>
              </a:spcBef>
            </a:pPr>
            <a:r>
              <a:rPr lang="en-US" sz="3000">
                <a:solidFill>
                  <a:srgbClr val="000000"/>
                </a:solidFill>
                <a:latin typeface="Clear Sans Regular"/>
              </a:rPr>
              <a:t>What can you do? </a:t>
            </a:r>
          </a:p>
          <a:p>
            <a:pPr>
              <a:lnSpc>
                <a:spcPts val="4200"/>
              </a:lnSpc>
              <a:spcBef>
                <a:spcPct val="0"/>
              </a:spcBef>
            </a:pPr>
            <a:r>
              <a:rPr lang="en-US" sz="3000">
                <a:solidFill>
                  <a:srgbClr val="000000"/>
                </a:solidFill>
                <a:latin typeface="Clear Sans Regular"/>
              </a:rPr>
              <a:t>Find your allies; Be an Ally.</a:t>
            </a:r>
            <a:endParaRPr lang="en-US" sz="3000">
              <a:latin typeface="Clear Sans Regular"/>
              <a:cs typeface="Clear Sans Regular"/>
            </a:endParaRPr>
          </a:p>
        </p:txBody>
      </p:sp>
      <p:pic>
        <p:nvPicPr>
          <p:cNvPr id="22" name="Graphic 19" descr="Radio microphone with solid fill">
            <a:extLst>
              <a:ext uri="{FF2B5EF4-FFF2-40B4-BE49-F238E27FC236}">
                <a16:creationId xmlns:a16="http://schemas.microsoft.com/office/drawing/2014/main" id="{70A0AEEA-B158-8649-552F-6E28DBE2A4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189618" y="4644189"/>
            <a:ext cx="914400" cy="914400"/>
          </a:xfrm>
          <a:prstGeom prst="rect">
            <a:avLst/>
          </a:prstGeom>
        </p:spPr>
      </p:pic>
      <p:pic>
        <p:nvPicPr>
          <p:cNvPr id="23" name="Graphic 23" descr="Eye with solid fill">
            <a:extLst>
              <a:ext uri="{FF2B5EF4-FFF2-40B4-BE49-F238E27FC236}">
                <a16:creationId xmlns:a16="http://schemas.microsoft.com/office/drawing/2014/main" id="{0D088C65-4752-4B8B-10DC-1A8C1750677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80160" y="4686300"/>
            <a:ext cx="914400" cy="914400"/>
          </a:xfrm>
          <a:prstGeom prst="rect">
            <a:avLst/>
          </a:prstGeom>
        </p:spPr>
      </p:pic>
      <p:pic>
        <p:nvPicPr>
          <p:cNvPr id="24" name="Graphic 24" descr="Ear with solid fill">
            <a:extLst>
              <a:ext uri="{FF2B5EF4-FFF2-40B4-BE49-F238E27FC236}">
                <a16:creationId xmlns:a16="http://schemas.microsoft.com/office/drawing/2014/main" id="{017E39F2-30EA-C174-85DC-43841D4884A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47560" y="4777740"/>
            <a:ext cx="914400" cy="914400"/>
          </a:xfrm>
          <a:prstGeom prst="rect">
            <a:avLst/>
          </a:prstGeom>
        </p:spPr>
      </p:pic>
    </p:spTree>
    <p:extLst>
      <p:ext uri="{BB962C8B-B14F-4D97-AF65-F5344CB8AC3E}">
        <p14:creationId xmlns:p14="http://schemas.microsoft.com/office/powerpoint/2010/main" val="4028050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03565" y="-246646"/>
            <a:ext cx="7625430" cy="10780293"/>
          </a:xfrm>
          <a:prstGeom prst="rect">
            <a:avLst/>
          </a:prstGeom>
          <a:solidFill>
            <a:srgbClr val="FFB923"/>
          </a:solidFill>
        </p:spPr>
      </p:sp>
      <p:sp>
        <p:nvSpPr>
          <p:cNvPr id="3" name="TextBox 3"/>
          <p:cNvSpPr txBox="1"/>
          <p:nvPr/>
        </p:nvSpPr>
        <p:spPr>
          <a:xfrm>
            <a:off x="1417361" y="2450787"/>
            <a:ext cx="4487143" cy="1219565"/>
          </a:xfrm>
          <a:prstGeom prst="rect">
            <a:avLst/>
          </a:prstGeom>
        </p:spPr>
        <p:txBody>
          <a:bodyPr lIns="0" tIns="0" rIns="0" bIns="0" rtlCol="0" anchor="t">
            <a:spAutoFit/>
          </a:bodyPr>
          <a:lstStyle/>
          <a:p>
            <a:pPr>
              <a:lnSpc>
                <a:spcPts val="9349"/>
              </a:lnSpc>
              <a:spcBef>
                <a:spcPct val="0"/>
              </a:spcBef>
            </a:pPr>
            <a:r>
              <a:rPr lang="en-US" sz="8450">
                <a:solidFill>
                  <a:srgbClr val="FFFFFF"/>
                </a:solidFill>
                <a:latin typeface="Hammersmith One Bold"/>
              </a:rPr>
              <a:t>Case 1</a:t>
            </a:r>
          </a:p>
        </p:txBody>
      </p:sp>
      <p:sp>
        <p:nvSpPr>
          <p:cNvPr id="4" name="TextBox 4"/>
          <p:cNvSpPr txBox="1"/>
          <p:nvPr/>
        </p:nvSpPr>
        <p:spPr>
          <a:xfrm>
            <a:off x="1417361" y="6409973"/>
            <a:ext cx="4487143" cy="2652265"/>
          </a:xfrm>
          <a:prstGeom prst="rect">
            <a:avLst/>
          </a:prstGeom>
        </p:spPr>
        <p:txBody>
          <a:bodyPr lIns="0" tIns="0" rIns="0" bIns="0" rtlCol="0" anchor="t">
            <a:spAutoFit/>
          </a:bodyPr>
          <a:lstStyle/>
          <a:p>
            <a:pPr>
              <a:lnSpc>
                <a:spcPts val="4200"/>
              </a:lnSpc>
            </a:pPr>
            <a:r>
              <a:rPr lang="en-US" sz="3000">
                <a:solidFill>
                  <a:srgbClr val="FFFFFF"/>
                </a:solidFill>
                <a:latin typeface="Clear Sans Regular"/>
              </a:rPr>
              <a:t>Apply the skills we have learned: </a:t>
            </a:r>
          </a:p>
          <a:p>
            <a:pPr marL="457200" indent="-457200">
              <a:lnSpc>
                <a:spcPts val="4200"/>
              </a:lnSpc>
              <a:buFont typeface="Arial"/>
              <a:buChar char="•"/>
            </a:pPr>
            <a:r>
              <a:rPr lang="en-US" sz="3000">
                <a:solidFill>
                  <a:srgbClr val="FFFFFF"/>
                </a:solidFill>
                <a:ea typeface="+mn-lt"/>
                <a:cs typeface="+mn-lt"/>
              </a:rPr>
              <a:t>Amplify</a:t>
            </a:r>
            <a:endParaRPr lang="en-US" sz="3000">
              <a:solidFill>
                <a:srgbClr val="FFFFFF"/>
              </a:solidFill>
              <a:latin typeface="Clear Sans Regular"/>
              <a:cs typeface="Clear Sans Regular"/>
            </a:endParaRPr>
          </a:p>
          <a:p>
            <a:pPr marL="457200" indent="-457200">
              <a:lnSpc>
                <a:spcPts val="4200"/>
              </a:lnSpc>
              <a:buFont typeface="Arial"/>
              <a:buChar char="•"/>
            </a:pPr>
            <a:r>
              <a:rPr lang="en-US" sz="3000">
                <a:solidFill>
                  <a:srgbClr val="FFFFFF"/>
                </a:solidFill>
                <a:latin typeface="Clear Sans Regular"/>
                <a:cs typeface="Clear Sans Regular"/>
              </a:rPr>
              <a:t>Say "no"</a:t>
            </a:r>
          </a:p>
          <a:p>
            <a:pPr marL="457200" indent="-457200">
              <a:lnSpc>
                <a:spcPts val="4200"/>
              </a:lnSpc>
              <a:buFont typeface="Arial"/>
              <a:buChar char="•"/>
            </a:pPr>
            <a:r>
              <a:rPr lang="en-US" sz="3000">
                <a:solidFill>
                  <a:srgbClr val="FFFFFF"/>
                </a:solidFill>
                <a:latin typeface="Clear Sans Regular"/>
                <a:cs typeface="Clear Sans Regular"/>
              </a:rPr>
              <a:t>Ask for help</a:t>
            </a:r>
          </a:p>
        </p:txBody>
      </p:sp>
      <p:grpSp>
        <p:nvGrpSpPr>
          <p:cNvPr id="5" name="Group 5"/>
          <p:cNvGrpSpPr/>
          <p:nvPr/>
        </p:nvGrpSpPr>
        <p:grpSpPr>
          <a:xfrm>
            <a:off x="9628677" y="1186215"/>
            <a:ext cx="6538014" cy="2310832"/>
            <a:chOff x="0" y="-57149"/>
            <a:chExt cx="8717352" cy="3081107"/>
          </a:xfrm>
        </p:grpSpPr>
        <p:sp>
          <p:nvSpPr>
            <p:cNvPr id="6" name="TextBox 6"/>
            <p:cNvSpPr txBox="1"/>
            <p:nvPr/>
          </p:nvSpPr>
          <p:spPr>
            <a:xfrm>
              <a:off x="0" y="-57149"/>
              <a:ext cx="8717352" cy="1456894"/>
            </a:xfrm>
            <a:prstGeom prst="rect">
              <a:avLst/>
            </a:prstGeom>
          </p:spPr>
          <p:txBody>
            <a:bodyPr lIns="0" tIns="0" rIns="0" bIns="0" rtlCol="0" anchor="t">
              <a:spAutoFit/>
            </a:bodyPr>
            <a:lstStyle/>
            <a:p>
              <a:pPr>
                <a:lnSpc>
                  <a:spcPts val="9099"/>
                </a:lnSpc>
              </a:pPr>
              <a:r>
                <a:rPr lang="en-US" sz="6950" spc="-139">
                  <a:solidFill>
                    <a:srgbClr val="000000"/>
                  </a:solidFill>
                  <a:latin typeface="Clear Sans Regular"/>
                  <a:cs typeface="Clear Sans Regular"/>
                </a:rPr>
                <a:t>LM is a 26 y/o</a:t>
              </a:r>
            </a:p>
          </p:txBody>
        </p:sp>
        <p:sp>
          <p:nvSpPr>
            <p:cNvPr id="7" name="TextBox 7"/>
            <p:cNvSpPr txBox="1"/>
            <p:nvPr/>
          </p:nvSpPr>
          <p:spPr>
            <a:xfrm>
              <a:off x="0" y="1642041"/>
              <a:ext cx="8717352" cy="1381917"/>
            </a:xfrm>
            <a:prstGeom prst="rect">
              <a:avLst/>
            </a:prstGeom>
          </p:spPr>
          <p:txBody>
            <a:bodyPr lIns="0" tIns="0" rIns="0" bIns="0" rtlCol="0" anchor="t">
              <a:spAutoFit/>
            </a:bodyPr>
            <a:lstStyle/>
            <a:p>
              <a:pPr>
                <a:lnSpc>
                  <a:spcPts val="4200"/>
                </a:lnSpc>
              </a:pPr>
              <a:r>
                <a:rPr lang="en-US" sz="3000">
                  <a:solidFill>
                    <a:srgbClr val="000000"/>
                  </a:solidFill>
                  <a:latin typeface="Clear Sans Regular"/>
                </a:rPr>
                <a:t>Female pharmacy technician that works for Gold Star Pharmacy.</a:t>
              </a:r>
            </a:p>
          </p:txBody>
        </p:sp>
      </p:grpSp>
      <p:grpSp>
        <p:nvGrpSpPr>
          <p:cNvPr id="8" name="Group 8"/>
          <p:cNvGrpSpPr/>
          <p:nvPr/>
        </p:nvGrpSpPr>
        <p:grpSpPr>
          <a:xfrm>
            <a:off x="9628677" y="3686201"/>
            <a:ext cx="6538014" cy="5188482"/>
            <a:chOff x="0" y="-788669"/>
            <a:chExt cx="8717352" cy="6917972"/>
          </a:xfrm>
        </p:grpSpPr>
        <p:sp>
          <p:nvSpPr>
            <p:cNvPr id="9" name="TextBox 9"/>
            <p:cNvSpPr txBox="1"/>
            <p:nvPr/>
          </p:nvSpPr>
          <p:spPr>
            <a:xfrm>
              <a:off x="0" y="-788669"/>
              <a:ext cx="8717352" cy="1475317"/>
            </a:xfrm>
            <a:prstGeom prst="rect">
              <a:avLst/>
            </a:prstGeom>
          </p:spPr>
          <p:txBody>
            <a:bodyPr lIns="0" tIns="0" rIns="0" bIns="0" rtlCol="0" anchor="t">
              <a:spAutoFit/>
            </a:bodyPr>
            <a:lstStyle/>
            <a:p>
              <a:pPr>
                <a:lnSpc>
                  <a:spcPts val="9099"/>
                </a:lnSpc>
              </a:pPr>
              <a:r>
                <a:rPr lang="en-US" sz="6950" spc="-139">
                  <a:solidFill>
                    <a:srgbClr val="000000"/>
                  </a:solidFill>
                  <a:latin typeface="Clear Sans Regular"/>
                  <a:cs typeface="Clear Sans Regular"/>
                </a:rPr>
                <a:t>HPI:</a:t>
              </a:r>
            </a:p>
          </p:txBody>
        </p:sp>
        <p:sp>
          <p:nvSpPr>
            <p:cNvPr id="10" name="TextBox 10"/>
            <p:cNvSpPr txBox="1"/>
            <p:nvPr/>
          </p:nvSpPr>
          <p:spPr>
            <a:xfrm>
              <a:off x="0" y="463482"/>
              <a:ext cx="8717352" cy="5665821"/>
            </a:xfrm>
            <a:prstGeom prst="rect">
              <a:avLst/>
            </a:prstGeom>
          </p:spPr>
          <p:txBody>
            <a:bodyPr lIns="0" tIns="0" rIns="0" bIns="0" rtlCol="0" anchor="t">
              <a:spAutoFit/>
            </a:bodyPr>
            <a:lstStyle/>
            <a:p>
              <a:pPr>
                <a:lnSpc>
                  <a:spcPts val="4200"/>
                </a:lnSpc>
              </a:pPr>
              <a:r>
                <a:rPr lang="en-US" sz="2400">
                  <a:solidFill>
                    <a:srgbClr val="000000"/>
                  </a:solidFill>
                  <a:latin typeface="Clear Sans Regular"/>
                </a:rPr>
                <a:t>In a touch base meeting with her boss, he asks her if she would be willing to lead a project on vaccinations. "You are always so dependable and you have great organization skills."</a:t>
              </a:r>
            </a:p>
            <a:p>
              <a:pPr>
                <a:lnSpc>
                  <a:spcPts val="4200"/>
                </a:lnSpc>
              </a:pPr>
              <a:r>
                <a:rPr lang="en-US" sz="2400">
                  <a:solidFill>
                    <a:srgbClr val="000000"/>
                  </a:solidFill>
                  <a:latin typeface="Clear Sans Regular"/>
                  <a:cs typeface="Clear Sans Regular"/>
                </a:rPr>
                <a:t>LM is one of 10 technicians that work in the pharmacy 5 of whom are female. She is already the technician that always puts in the medication order. </a:t>
              </a:r>
            </a:p>
          </p:txBody>
        </p:sp>
      </p:grpSp>
      <p:sp>
        <p:nvSpPr>
          <p:cNvPr id="12" name="TextBox 12"/>
          <p:cNvSpPr txBox="1"/>
          <p:nvPr/>
        </p:nvSpPr>
        <p:spPr>
          <a:xfrm>
            <a:off x="9628677" y="8868427"/>
            <a:ext cx="7528614" cy="1092671"/>
          </a:xfrm>
          <a:prstGeom prst="rect">
            <a:avLst/>
          </a:prstGeom>
        </p:spPr>
        <p:txBody>
          <a:bodyPr wrap="square" lIns="0" tIns="0" rIns="0" bIns="0" rtlCol="0" anchor="t">
            <a:spAutoFit/>
          </a:bodyPr>
          <a:lstStyle/>
          <a:p>
            <a:pPr>
              <a:lnSpc>
                <a:spcPts val="9099"/>
              </a:lnSpc>
            </a:pPr>
            <a:r>
              <a:rPr lang="en-US" sz="6950" spc="-139">
                <a:solidFill>
                  <a:srgbClr val="000000"/>
                </a:solidFill>
                <a:latin typeface="Clear Sans Regular"/>
              </a:rPr>
              <a:t>What can she do? </a:t>
            </a:r>
            <a:endParaRPr lang="en-US" sz="6999" spc="-139">
              <a:solidFill>
                <a:srgbClr val="000000"/>
              </a:solidFill>
              <a:latin typeface="Clear Sans Regular"/>
            </a:endParaRPr>
          </a:p>
        </p:txBody>
      </p:sp>
      <p:sp>
        <p:nvSpPr>
          <p:cNvPr id="14" name="AutoShape 14"/>
          <p:cNvSpPr/>
          <p:nvPr/>
        </p:nvSpPr>
        <p:spPr>
          <a:xfrm>
            <a:off x="9628677" y="3609662"/>
            <a:ext cx="6538014" cy="0"/>
          </a:xfrm>
          <a:prstGeom prst="line">
            <a:avLst/>
          </a:prstGeom>
          <a:ln w="19050" cap="rnd">
            <a:solidFill>
              <a:srgbClr val="FFB923"/>
            </a:solidFill>
            <a:prstDash val="solid"/>
            <a:headEnd type="none" w="sm" len="sm"/>
            <a:tailEnd type="none" w="sm" len="sm"/>
          </a:ln>
        </p:spPr>
      </p:sp>
      <p:sp>
        <p:nvSpPr>
          <p:cNvPr id="15" name="AutoShape 15"/>
          <p:cNvSpPr/>
          <p:nvPr/>
        </p:nvSpPr>
        <p:spPr>
          <a:xfrm>
            <a:off x="9720117" y="8868088"/>
            <a:ext cx="6538014" cy="0"/>
          </a:xfrm>
          <a:prstGeom prst="line">
            <a:avLst/>
          </a:prstGeom>
          <a:ln w="19050" cap="rnd">
            <a:solidFill>
              <a:srgbClr val="FFB923"/>
            </a:solidFill>
            <a:prstDash val="solid"/>
            <a:headEnd type="none" w="sm" len="sm"/>
            <a:tailEnd type="none" w="sm" len="sm"/>
          </a:ln>
        </p:spPr>
      </p:sp>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423748" y="1022314"/>
            <a:ext cx="689712" cy="702485"/>
          </a:xfrm>
          <a:prstGeom prst="rect">
            <a:avLst/>
          </a:prstGeom>
        </p:spPr>
      </p:pic>
    </p:spTree>
    <p:extLst>
      <p:ext uri="{BB962C8B-B14F-4D97-AF65-F5344CB8AC3E}">
        <p14:creationId xmlns:p14="http://schemas.microsoft.com/office/powerpoint/2010/main" val="2371122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43860" y="1469765"/>
            <a:ext cx="5667427" cy="1665987"/>
            <a:chOff x="0" y="76200"/>
            <a:chExt cx="7556568" cy="2221316"/>
          </a:xfrm>
        </p:grpSpPr>
        <p:sp>
          <p:nvSpPr>
            <p:cNvPr id="3" name="TextBox 3"/>
            <p:cNvSpPr txBox="1"/>
            <p:nvPr/>
          </p:nvSpPr>
          <p:spPr>
            <a:xfrm>
              <a:off x="0" y="76200"/>
              <a:ext cx="7556568" cy="1626086"/>
            </a:xfrm>
            <a:prstGeom prst="rect">
              <a:avLst/>
            </a:prstGeom>
          </p:spPr>
          <p:txBody>
            <a:bodyPr wrap="square" lIns="0" tIns="0" rIns="0" bIns="0" rtlCol="0" anchor="t">
              <a:spAutoFit/>
            </a:bodyPr>
            <a:lstStyle/>
            <a:p>
              <a:pPr marL="0" lvl="0" indent="0" algn="l">
                <a:lnSpc>
                  <a:spcPts val="9349"/>
                </a:lnSpc>
                <a:spcBef>
                  <a:spcPct val="0"/>
                </a:spcBef>
              </a:pPr>
              <a:r>
                <a:rPr lang="en-US" sz="8450">
                  <a:solidFill>
                    <a:srgbClr val="000000"/>
                  </a:solidFill>
                  <a:latin typeface="Hammersmith One Bold"/>
                </a:rPr>
                <a:t>Objectives</a:t>
              </a: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a:off x="0" y="1934553"/>
              <a:ext cx="4911312" cy="362963"/>
            </a:xfrm>
            <a:prstGeom prst="rect">
              <a:avLst/>
            </a:prstGeom>
          </p:spPr>
        </p:pic>
      </p:grpSp>
      <p:sp>
        <p:nvSpPr>
          <p:cNvPr id="5" name="TextBox 5"/>
          <p:cNvSpPr txBox="1"/>
          <p:nvPr/>
        </p:nvSpPr>
        <p:spPr>
          <a:xfrm>
            <a:off x="1463525" y="3662232"/>
            <a:ext cx="4185761" cy="3190874"/>
          </a:xfrm>
          <a:prstGeom prst="rect">
            <a:avLst/>
          </a:prstGeom>
        </p:spPr>
        <p:txBody>
          <a:bodyPr lIns="0" tIns="0" rIns="0" bIns="0" rtlCol="0" anchor="t">
            <a:spAutoFit/>
          </a:bodyPr>
          <a:lstStyle/>
          <a:p>
            <a:pPr>
              <a:lnSpc>
                <a:spcPts val="4200"/>
              </a:lnSpc>
            </a:pPr>
            <a:r>
              <a:rPr lang="en-US" sz="3000" b="1" dirty="0">
                <a:solidFill>
                  <a:srgbClr val="000000"/>
                </a:solidFill>
                <a:latin typeface="Clear Sans Regular"/>
              </a:rPr>
              <a:t>Upon successful completion of this course, pharmacists and pharmacy technicians should be able to:</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0" t="21264" r="6608" b="71845"/>
          <a:stretch>
            <a:fillRect/>
          </a:stretch>
        </p:blipFill>
        <p:spPr>
          <a:xfrm rot="5400000">
            <a:off x="12761773" y="4742132"/>
            <a:ext cx="10861953" cy="802736"/>
          </a:xfrm>
          <a:prstGeom prst="rect">
            <a:avLst/>
          </a:prstGeom>
        </p:spPr>
      </p:pic>
      <p:grpSp>
        <p:nvGrpSpPr>
          <p:cNvPr id="7" name="Group 7"/>
          <p:cNvGrpSpPr/>
          <p:nvPr/>
        </p:nvGrpSpPr>
        <p:grpSpPr>
          <a:xfrm>
            <a:off x="8490405" y="1391184"/>
            <a:ext cx="7417775" cy="1599207"/>
            <a:chOff x="0" y="-28575"/>
            <a:chExt cx="9890366" cy="2132274"/>
          </a:xfrm>
        </p:grpSpPr>
        <p:sp>
          <p:nvSpPr>
            <p:cNvPr id="8" name="TextBox 8"/>
            <p:cNvSpPr txBox="1"/>
            <p:nvPr/>
          </p:nvSpPr>
          <p:spPr>
            <a:xfrm>
              <a:off x="0" y="-28575"/>
              <a:ext cx="9890366" cy="786540"/>
            </a:xfrm>
            <a:prstGeom prst="rect">
              <a:avLst/>
            </a:prstGeom>
          </p:spPr>
          <p:txBody>
            <a:bodyPr lIns="0" tIns="0" rIns="0" bIns="0" rtlCol="0" anchor="t">
              <a:spAutoFit/>
            </a:bodyPr>
            <a:lstStyle/>
            <a:p>
              <a:pPr>
                <a:lnSpc>
                  <a:spcPts val="4550"/>
                </a:lnSpc>
              </a:pPr>
              <a:endParaRPr lang="en-US" sz="3500">
                <a:solidFill>
                  <a:srgbClr val="000000"/>
                </a:solidFill>
                <a:latin typeface="Hammersmith One"/>
              </a:endParaRPr>
            </a:p>
          </p:txBody>
        </p:sp>
        <p:sp>
          <p:nvSpPr>
            <p:cNvPr id="9" name="TextBox 9"/>
            <p:cNvSpPr txBox="1"/>
            <p:nvPr/>
          </p:nvSpPr>
          <p:spPr>
            <a:xfrm>
              <a:off x="0" y="721783"/>
              <a:ext cx="9890366" cy="1381916"/>
            </a:xfrm>
            <a:prstGeom prst="rect">
              <a:avLst/>
            </a:prstGeom>
          </p:spPr>
          <p:txBody>
            <a:bodyPr lIns="0" tIns="0" rIns="0" bIns="0" rtlCol="0" anchor="t">
              <a:spAutoFit/>
            </a:bodyPr>
            <a:lstStyle/>
            <a:p>
              <a:pPr>
                <a:lnSpc>
                  <a:spcPts val="4200"/>
                </a:lnSpc>
              </a:pPr>
              <a:r>
                <a:rPr lang="en-US" sz="3000">
                  <a:latin typeface="Clear Sans Regular"/>
                  <a:cs typeface="Clear Sans Regular"/>
                </a:rPr>
                <a:t>Recognize inequities between genders in the workplace. </a:t>
              </a:r>
            </a:p>
          </p:txBody>
        </p:sp>
      </p:grpSp>
      <p:sp>
        <p:nvSpPr>
          <p:cNvPr id="12" name="TextBox 12"/>
          <p:cNvSpPr txBox="1"/>
          <p:nvPr/>
        </p:nvSpPr>
        <p:spPr>
          <a:xfrm>
            <a:off x="8489766" y="6914664"/>
            <a:ext cx="7417775" cy="1033463"/>
          </a:xfrm>
          <a:prstGeom prst="rect">
            <a:avLst/>
          </a:prstGeom>
        </p:spPr>
        <p:txBody>
          <a:bodyPr lIns="0" tIns="0" rIns="0" bIns="0" rtlCol="0" anchor="t">
            <a:spAutoFit/>
          </a:bodyPr>
          <a:lstStyle/>
          <a:p>
            <a:pPr>
              <a:lnSpc>
                <a:spcPts val="4200"/>
              </a:lnSpc>
            </a:pPr>
            <a:r>
              <a:rPr lang="en-US" sz="3000" dirty="0">
                <a:solidFill>
                  <a:srgbClr val="000000"/>
                </a:solidFill>
                <a:latin typeface="Clear Sans Regular"/>
              </a:rPr>
              <a:t>Discuss the benefits of amplifying voices within the workplace.</a:t>
            </a:r>
          </a:p>
        </p:txBody>
      </p:sp>
      <p:grpSp>
        <p:nvGrpSpPr>
          <p:cNvPr id="13" name="Group 13"/>
          <p:cNvGrpSpPr/>
          <p:nvPr/>
        </p:nvGrpSpPr>
        <p:grpSpPr>
          <a:xfrm>
            <a:off x="8489766" y="3581206"/>
            <a:ext cx="7418412" cy="2740913"/>
            <a:chOff x="-852" y="-4957838"/>
            <a:chExt cx="9891215" cy="3654550"/>
          </a:xfrm>
        </p:grpSpPr>
        <p:sp>
          <p:nvSpPr>
            <p:cNvPr id="15" name="TextBox 15"/>
            <p:cNvSpPr txBox="1"/>
            <p:nvPr/>
          </p:nvSpPr>
          <p:spPr>
            <a:xfrm>
              <a:off x="-3" y="-4957838"/>
              <a:ext cx="9890366" cy="1381917"/>
            </a:xfrm>
            <a:prstGeom prst="rect">
              <a:avLst/>
            </a:prstGeom>
          </p:spPr>
          <p:txBody>
            <a:bodyPr lIns="0" tIns="0" rIns="0" bIns="0" rtlCol="0" anchor="t">
              <a:spAutoFit/>
            </a:bodyPr>
            <a:lstStyle/>
            <a:p>
              <a:pPr>
                <a:lnSpc>
                  <a:spcPts val="4200"/>
                </a:lnSpc>
              </a:pPr>
              <a:r>
                <a:rPr lang="en-US" sz="3000" dirty="0">
                  <a:solidFill>
                    <a:srgbClr val="000000"/>
                  </a:solidFill>
                  <a:latin typeface="Clear Sans Regular"/>
                </a:rPr>
                <a:t>Describe how to prioritize one’s voluntary workload.</a:t>
              </a:r>
            </a:p>
          </p:txBody>
        </p:sp>
        <p:sp>
          <p:nvSpPr>
            <p:cNvPr id="19" name="TextBox 15">
              <a:extLst>
                <a:ext uri="{FF2B5EF4-FFF2-40B4-BE49-F238E27FC236}">
                  <a16:creationId xmlns:a16="http://schemas.microsoft.com/office/drawing/2014/main" id="{CF17173C-2B23-87CD-F0C3-68FA6017FF79}"/>
                </a:ext>
              </a:extLst>
            </p:cNvPr>
            <p:cNvSpPr txBox="1"/>
            <p:nvPr/>
          </p:nvSpPr>
          <p:spPr>
            <a:xfrm>
              <a:off x="-852" y="-2685205"/>
              <a:ext cx="9890366" cy="1381917"/>
            </a:xfrm>
            <a:prstGeom prst="rect">
              <a:avLst/>
            </a:prstGeom>
          </p:spPr>
          <p:txBody>
            <a:bodyPr lIns="0" tIns="0" rIns="0" bIns="0" rtlCol="0" anchor="t">
              <a:spAutoFit/>
            </a:bodyPr>
            <a:lstStyle/>
            <a:p>
              <a:pPr>
                <a:lnSpc>
                  <a:spcPts val="4200"/>
                </a:lnSpc>
              </a:pPr>
              <a:r>
                <a:rPr lang="en-US" sz="3000">
                  <a:solidFill>
                    <a:srgbClr val="000000"/>
                  </a:solidFill>
                  <a:latin typeface="Clear Sans Regular"/>
                </a:rPr>
                <a:t>Quantify the </a:t>
              </a:r>
              <a:r>
                <a:rPr lang="en-US" sz="3000" dirty="0">
                  <a:solidFill>
                    <a:srgbClr val="000000"/>
                  </a:solidFill>
                  <a:latin typeface="Clear Sans Regular"/>
                </a:rPr>
                <a:t>“Ask Score” and “Giving Score.”</a:t>
              </a:r>
            </a:p>
          </p:txBody>
        </p:sp>
      </p:grpSp>
      <p:sp>
        <p:nvSpPr>
          <p:cNvPr id="16" name="AutoShape 16"/>
          <p:cNvSpPr/>
          <p:nvPr/>
        </p:nvSpPr>
        <p:spPr>
          <a:xfrm>
            <a:off x="8490404" y="3314700"/>
            <a:ext cx="7417775" cy="0"/>
          </a:xfrm>
          <a:prstGeom prst="line">
            <a:avLst/>
          </a:prstGeom>
          <a:ln w="19050" cap="rnd">
            <a:solidFill>
              <a:srgbClr val="FFB923"/>
            </a:solidFill>
            <a:prstDash val="solid"/>
            <a:headEnd type="none" w="sm" len="sm"/>
            <a:tailEnd type="none" w="sm" len="sm"/>
          </a:ln>
        </p:spPr>
      </p:sp>
      <p:sp>
        <p:nvSpPr>
          <p:cNvPr id="17" name="AutoShape 17"/>
          <p:cNvSpPr/>
          <p:nvPr/>
        </p:nvSpPr>
        <p:spPr>
          <a:xfrm>
            <a:off x="8489766" y="6616904"/>
            <a:ext cx="7417775" cy="0"/>
          </a:xfrm>
          <a:prstGeom prst="line">
            <a:avLst/>
          </a:prstGeom>
          <a:ln w="19050" cap="rnd">
            <a:solidFill>
              <a:srgbClr val="FFB923"/>
            </a:solidFill>
            <a:prstDash val="solid"/>
            <a:headEnd type="none" w="sm" len="sm"/>
            <a:tailEnd type="none" w="sm" len="sm"/>
          </a:ln>
        </p:spPr>
      </p:sp>
      <p:sp>
        <p:nvSpPr>
          <p:cNvPr id="18" name="AutoShape 17">
            <a:extLst>
              <a:ext uri="{FF2B5EF4-FFF2-40B4-BE49-F238E27FC236}">
                <a16:creationId xmlns:a16="http://schemas.microsoft.com/office/drawing/2014/main" id="{A08EC1C1-9CDF-CE0E-0499-6C03DABD88EB}"/>
              </a:ext>
            </a:extLst>
          </p:cNvPr>
          <p:cNvSpPr/>
          <p:nvPr/>
        </p:nvSpPr>
        <p:spPr>
          <a:xfrm>
            <a:off x="8489766" y="4936079"/>
            <a:ext cx="7417775" cy="0"/>
          </a:xfrm>
          <a:prstGeom prst="line">
            <a:avLst/>
          </a:prstGeom>
          <a:ln w="19050" cap="rnd">
            <a:solidFill>
              <a:srgbClr val="FFB923"/>
            </a:solidFill>
            <a:prstDash val="solid"/>
            <a:headEnd type="none" w="sm" len="sm"/>
            <a:tailEnd type="none" w="sm" len="sm"/>
          </a:ln>
        </p:spPr>
      </p:sp>
      <p:sp>
        <p:nvSpPr>
          <p:cNvPr id="10" name="AutoShape 17">
            <a:extLst>
              <a:ext uri="{FF2B5EF4-FFF2-40B4-BE49-F238E27FC236}">
                <a16:creationId xmlns:a16="http://schemas.microsoft.com/office/drawing/2014/main" id="{C4869554-FC08-AEE6-4435-181129B1CAC0}"/>
              </a:ext>
            </a:extLst>
          </p:cNvPr>
          <p:cNvSpPr/>
          <p:nvPr/>
        </p:nvSpPr>
        <p:spPr>
          <a:xfrm>
            <a:off x="8489766" y="8263827"/>
            <a:ext cx="7417775" cy="0"/>
          </a:xfrm>
          <a:prstGeom prst="line">
            <a:avLst/>
          </a:prstGeom>
          <a:ln w="19050" cap="rnd">
            <a:solidFill>
              <a:srgbClr val="FFB923"/>
            </a:solidFill>
            <a:prstDash val="solid"/>
            <a:headEnd type="none" w="sm" len="sm"/>
            <a:tailEnd type="none" w="sm" len="sm"/>
          </a:ln>
        </p:spPr>
      </p:sp>
      <p:sp>
        <p:nvSpPr>
          <p:cNvPr id="14" name="TextBox 13">
            <a:extLst>
              <a:ext uri="{FF2B5EF4-FFF2-40B4-BE49-F238E27FC236}">
                <a16:creationId xmlns:a16="http://schemas.microsoft.com/office/drawing/2014/main" id="{9AA6BC5E-D065-ADFA-92D1-836F4D8EB4D7}"/>
              </a:ext>
            </a:extLst>
          </p:cNvPr>
          <p:cNvSpPr txBox="1"/>
          <p:nvPr/>
        </p:nvSpPr>
        <p:spPr>
          <a:xfrm>
            <a:off x="8394004" y="8579528"/>
            <a:ext cx="9297444" cy="1015663"/>
          </a:xfrm>
          <a:prstGeom prst="rect">
            <a:avLst/>
          </a:prstGeom>
          <a:noFill/>
        </p:spPr>
        <p:txBody>
          <a:bodyPr wrap="square">
            <a:spAutoFit/>
          </a:bodyPr>
          <a:lstStyle/>
          <a:p>
            <a:r>
              <a:rPr lang="en-US" sz="3000" dirty="0">
                <a:latin typeface="Clear Sans Regular" panose="020B0604020202020204" charset="0"/>
                <a:cs typeface="Clear Sans Regular" panose="020B0604020202020204" charset="0"/>
              </a:rPr>
              <a:t>Apply strategies to achieve professional goals via patient cases.</a:t>
            </a:r>
          </a:p>
        </p:txBody>
      </p:sp>
    </p:spTree>
    <p:extLst>
      <p:ext uri="{BB962C8B-B14F-4D97-AF65-F5344CB8AC3E}">
        <p14:creationId xmlns:p14="http://schemas.microsoft.com/office/powerpoint/2010/main" val="4128239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03565" y="-246646"/>
            <a:ext cx="7625430" cy="10780293"/>
          </a:xfrm>
          <a:prstGeom prst="rect">
            <a:avLst/>
          </a:prstGeom>
          <a:solidFill>
            <a:srgbClr val="FFB923"/>
          </a:solidFill>
        </p:spPr>
      </p:sp>
      <p:sp>
        <p:nvSpPr>
          <p:cNvPr id="3" name="TextBox 3"/>
          <p:cNvSpPr txBox="1"/>
          <p:nvPr/>
        </p:nvSpPr>
        <p:spPr>
          <a:xfrm>
            <a:off x="1417361" y="2450787"/>
            <a:ext cx="4487143" cy="1219565"/>
          </a:xfrm>
          <a:prstGeom prst="rect">
            <a:avLst/>
          </a:prstGeom>
        </p:spPr>
        <p:txBody>
          <a:bodyPr lIns="0" tIns="0" rIns="0" bIns="0" rtlCol="0" anchor="t">
            <a:spAutoFit/>
          </a:bodyPr>
          <a:lstStyle/>
          <a:p>
            <a:pPr>
              <a:lnSpc>
                <a:spcPts val="9349"/>
              </a:lnSpc>
              <a:spcBef>
                <a:spcPct val="0"/>
              </a:spcBef>
            </a:pPr>
            <a:r>
              <a:rPr lang="en-US" sz="8450">
                <a:solidFill>
                  <a:srgbClr val="FFFFFF"/>
                </a:solidFill>
                <a:latin typeface="Hammersmith One Bold"/>
              </a:rPr>
              <a:t>Case 2</a:t>
            </a:r>
          </a:p>
        </p:txBody>
      </p:sp>
      <p:sp>
        <p:nvSpPr>
          <p:cNvPr id="4" name="TextBox 4"/>
          <p:cNvSpPr txBox="1"/>
          <p:nvPr/>
        </p:nvSpPr>
        <p:spPr>
          <a:xfrm>
            <a:off x="1417361" y="6409973"/>
            <a:ext cx="4487143" cy="2652265"/>
          </a:xfrm>
          <a:prstGeom prst="rect">
            <a:avLst/>
          </a:prstGeom>
        </p:spPr>
        <p:txBody>
          <a:bodyPr lIns="0" tIns="0" rIns="0" bIns="0" rtlCol="0" anchor="t">
            <a:spAutoFit/>
          </a:bodyPr>
          <a:lstStyle/>
          <a:p>
            <a:pPr>
              <a:lnSpc>
                <a:spcPts val="4200"/>
              </a:lnSpc>
            </a:pPr>
            <a:r>
              <a:rPr lang="en-US" sz="3000">
                <a:solidFill>
                  <a:srgbClr val="FFFFFF"/>
                </a:solidFill>
                <a:latin typeface="Clear Sans Regular"/>
              </a:rPr>
              <a:t>Apply the skills we have learned: </a:t>
            </a:r>
          </a:p>
          <a:p>
            <a:pPr marL="457200" indent="-457200">
              <a:lnSpc>
                <a:spcPts val="4200"/>
              </a:lnSpc>
              <a:buFont typeface="Arial"/>
              <a:buChar char="•"/>
            </a:pPr>
            <a:r>
              <a:rPr lang="en-US" sz="3000">
                <a:solidFill>
                  <a:srgbClr val="FFFFFF"/>
                </a:solidFill>
                <a:ea typeface="+mn-lt"/>
                <a:cs typeface="+mn-lt"/>
              </a:rPr>
              <a:t>Amplify</a:t>
            </a:r>
            <a:endParaRPr lang="en-US" sz="3000">
              <a:solidFill>
                <a:srgbClr val="FFFFFF"/>
              </a:solidFill>
              <a:latin typeface="Clear Sans Regular"/>
              <a:cs typeface="Clear Sans Regular"/>
            </a:endParaRPr>
          </a:p>
          <a:p>
            <a:pPr marL="457200" indent="-457200">
              <a:lnSpc>
                <a:spcPts val="4200"/>
              </a:lnSpc>
              <a:buFont typeface="Arial"/>
              <a:buChar char="•"/>
            </a:pPr>
            <a:r>
              <a:rPr lang="en-US" sz="3000">
                <a:solidFill>
                  <a:srgbClr val="FFFFFF"/>
                </a:solidFill>
                <a:latin typeface="Clear Sans Regular"/>
                <a:cs typeface="Clear Sans Regular"/>
              </a:rPr>
              <a:t>Say "no"</a:t>
            </a:r>
          </a:p>
          <a:p>
            <a:pPr marL="457200" indent="-457200">
              <a:lnSpc>
                <a:spcPts val="4200"/>
              </a:lnSpc>
              <a:buFont typeface="Arial"/>
              <a:buChar char="•"/>
            </a:pPr>
            <a:r>
              <a:rPr lang="en-US" sz="3000">
                <a:solidFill>
                  <a:srgbClr val="FFFFFF"/>
                </a:solidFill>
                <a:latin typeface="Clear Sans Regular"/>
                <a:cs typeface="Clear Sans Regular"/>
              </a:rPr>
              <a:t>Ask for help</a:t>
            </a:r>
          </a:p>
        </p:txBody>
      </p:sp>
      <p:grpSp>
        <p:nvGrpSpPr>
          <p:cNvPr id="5" name="Group 5"/>
          <p:cNvGrpSpPr/>
          <p:nvPr/>
        </p:nvGrpSpPr>
        <p:grpSpPr>
          <a:xfrm>
            <a:off x="9628677" y="1186215"/>
            <a:ext cx="6538014" cy="2310830"/>
            <a:chOff x="0" y="-57149"/>
            <a:chExt cx="8717352" cy="3081105"/>
          </a:xfrm>
        </p:grpSpPr>
        <p:sp>
          <p:nvSpPr>
            <p:cNvPr id="6" name="TextBox 6"/>
            <p:cNvSpPr txBox="1"/>
            <p:nvPr/>
          </p:nvSpPr>
          <p:spPr>
            <a:xfrm>
              <a:off x="0" y="-57149"/>
              <a:ext cx="8717352" cy="1456894"/>
            </a:xfrm>
            <a:prstGeom prst="rect">
              <a:avLst/>
            </a:prstGeom>
          </p:spPr>
          <p:txBody>
            <a:bodyPr lIns="0" tIns="0" rIns="0" bIns="0" rtlCol="0" anchor="t">
              <a:spAutoFit/>
            </a:bodyPr>
            <a:lstStyle/>
            <a:p>
              <a:pPr>
                <a:lnSpc>
                  <a:spcPts val="9099"/>
                </a:lnSpc>
              </a:pPr>
              <a:r>
                <a:rPr lang="en-US" sz="6950" spc="-139">
                  <a:solidFill>
                    <a:srgbClr val="000000"/>
                  </a:solidFill>
                  <a:latin typeface="Clear Sans Regular"/>
                  <a:cs typeface="Clear Sans Regular"/>
                </a:rPr>
                <a:t>MJ is a 33 y/o</a:t>
              </a:r>
            </a:p>
          </p:txBody>
        </p:sp>
        <p:sp>
          <p:nvSpPr>
            <p:cNvPr id="7" name="TextBox 7"/>
            <p:cNvSpPr txBox="1"/>
            <p:nvPr/>
          </p:nvSpPr>
          <p:spPr>
            <a:xfrm>
              <a:off x="0" y="1642039"/>
              <a:ext cx="8717352" cy="1381917"/>
            </a:xfrm>
            <a:prstGeom prst="rect">
              <a:avLst/>
            </a:prstGeom>
          </p:spPr>
          <p:txBody>
            <a:bodyPr lIns="0" tIns="0" rIns="0" bIns="0" rtlCol="0" anchor="t">
              <a:spAutoFit/>
            </a:bodyPr>
            <a:lstStyle/>
            <a:p>
              <a:pPr>
                <a:lnSpc>
                  <a:spcPts val="4200"/>
                </a:lnSpc>
              </a:pPr>
              <a:r>
                <a:rPr lang="en-US" sz="3000">
                  <a:solidFill>
                    <a:srgbClr val="000000"/>
                  </a:solidFill>
                  <a:latin typeface="Clear Sans Regular"/>
                </a:rPr>
                <a:t>Female pharmacist attending a pharmacy department meeting. </a:t>
              </a:r>
              <a:endParaRPr lang="en-US" sz="3000">
                <a:solidFill>
                  <a:srgbClr val="000000"/>
                </a:solidFill>
                <a:latin typeface="Clear Sans Regular"/>
                <a:cs typeface="Clear Sans Regular"/>
              </a:endParaRPr>
            </a:p>
          </p:txBody>
        </p:sp>
      </p:grpSp>
      <p:grpSp>
        <p:nvGrpSpPr>
          <p:cNvPr id="8" name="Group 8"/>
          <p:cNvGrpSpPr/>
          <p:nvPr/>
        </p:nvGrpSpPr>
        <p:grpSpPr>
          <a:xfrm>
            <a:off x="9628677" y="3686201"/>
            <a:ext cx="6538014" cy="4111264"/>
            <a:chOff x="0" y="-788669"/>
            <a:chExt cx="8717352" cy="5481682"/>
          </a:xfrm>
        </p:grpSpPr>
        <p:sp>
          <p:nvSpPr>
            <p:cNvPr id="9" name="TextBox 9"/>
            <p:cNvSpPr txBox="1"/>
            <p:nvPr/>
          </p:nvSpPr>
          <p:spPr>
            <a:xfrm>
              <a:off x="0" y="-788669"/>
              <a:ext cx="8717352" cy="1475317"/>
            </a:xfrm>
            <a:prstGeom prst="rect">
              <a:avLst/>
            </a:prstGeom>
          </p:spPr>
          <p:txBody>
            <a:bodyPr lIns="0" tIns="0" rIns="0" bIns="0" rtlCol="0" anchor="t">
              <a:spAutoFit/>
            </a:bodyPr>
            <a:lstStyle/>
            <a:p>
              <a:pPr>
                <a:lnSpc>
                  <a:spcPts val="9099"/>
                </a:lnSpc>
              </a:pPr>
              <a:r>
                <a:rPr lang="en-US" sz="6950" spc="-139">
                  <a:solidFill>
                    <a:srgbClr val="000000"/>
                  </a:solidFill>
                  <a:latin typeface="Clear Sans Regular"/>
                  <a:cs typeface="Clear Sans Regular"/>
                </a:rPr>
                <a:t>HPI:</a:t>
              </a:r>
            </a:p>
          </p:txBody>
        </p:sp>
        <p:sp>
          <p:nvSpPr>
            <p:cNvPr id="10" name="TextBox 10"/>
            <p:cNvSpPr txBox="1"/>
            <p:nvPr/>
          </p:nvSpPr>
          <p:spPr>
            <a:xfrm>
              <a:off x="0" y="463482"/>
              <a:ext cx="8717352" cy="4229531"/>
            </a:xfrm>
            <a:prstGeom prst="rect">
              <a:avLst/>
            </a:prstGeom>
          </p:spPr>
          <p:txBody>
            <a:bodyPr lIns="0" tIns="0" rIns="0" bIns="0" rtlCol="0" anchor="t">
              <a:spAutoFit/>
            </a:bodyPr>
            <a:lstStyle/>
            <a:p>
              <a:pPr>
                <a:lnSpc>
                  <a:spcPts val="4200"/>
                </a:lnSpc>
              </a:pPr>
              <a:r>
                <a:rPr lang="en-US" sz="2400">
                  <a:solidFill>
                    <a:srgbClr val="000000"/>
                  </a:solidFill>
                  <a:latin typeface="Clear Sans Regular"/>
                </a:rPr>
                <a:t>In the meeting it is noted that some people are not stepping in to verify orders on a regular basis. The pharmacy manager asks if anyone has an idea of how to equally divide the work. MJ speaks up with an idea. Others try to give ideas that just do not seem possible. </a:t>
              </a:r>
              <a:endParaRPr lang="en-US" sz="2400">
                <a:solidFill>
                  <a:srgbClr val="000000"/>
                </a:solidFill>
                <a:latin typeface="Clear Sans Regular"/>
                <a:cs typeface="Clear Sans Regular"/>
              </a:endParaRPr>
            </a:p>
          </p:txBody>
        </p:sp>
      </p:grpSp>
      <p:sp>
        <p:nvSpPr>
          <p:cNvPr id="12" name="TextBox 12"/>
          <p:cNvSpPr txBox="1"/>
          <p:nvPr/>
        </p:nvSpPr>
        <p:spPr>
          <a:xfrm>
            <a:off x="9628677" y="8023964"/>
            <a:ext cx="8595414" cy="1092671"/>
          </a:xfrm>
          <a:prstGeom prst="rect">
            <a:avLst/>
          </a:prstGeom>
        </p:spPr>
        <p:txBody>
          <a:bodyPr wrap="square" lIns="0" tIns="0" rIns="0" bIns="0" rtlCol="0" anchor="t">
            <a:spAutoFit/>
          </a:bodyPr>
          <a:lstStyle/>
          <a:p>
            <a:pPr>
              <a:lnSpc>
                <a:spcPts val="9099"/>
              </a:lnSpc>
            </a:pPr>
            <a:r>
              <a:rPr lang="en-US" sz="6950" spc="-139">
                <a:solidFill>
                  <a:srgbClr val="000000"/>
                </a:solidFill>
                <a:latin typeface="Clear Sans Regular"/>
              </a:rPr>
              <a:t>What can you do? </a:t>
            </a:r>
          </a:p>
        </p:txBody>
      </p:sp>
      <p:sp>
        <p:nvSpPr>
          <p:cNvPr id="14" name="AutoShape 14"/>
          <p:cNvSpPr/>
          <p:nvPr/>
        </p:nvSpPr>
        <p:spPr>
          <a:xfrm>
            <a:off x="9628677" y="3609662"/>
            <a:ext cx="6538014" cy="0"/>
          </a:xfrm>
          <a:prstGeom prst="line">
            <a:avLst/>
          </a:prstGeom>
          <a:ln w="19050" cap="rnd">
            <a:solidFill>
              <a:srgbClr val="FFB923"/>
            </a:solidFill>
            <a:prstDash val="solid"/>
            <a:headEnd type="none" w="sm" len="sm"/>
            <a:tailEnd type="none" w="sm" len="sm"/>
          </a:ln>
        </p:spPr>
      </p:sp>
      <p:sp>
        <p:nvSpPr>
          <p:cNvPr id="15" name="AutoShape 15"/>
          <p:cNvSpPr/>
          <p:nvPr/>
        </p:nvSpPr>
        <p:spPr>
          <a:xfrm>
            <a:off x="9628677" y="7953688"/>
            <a:ext cx="6538014" cy="0"/>
          </a:xfrm>
          <a:prstGeom prst="line">
            <a:avLst/>
          </a:prstGeom>
          <a:ln w="19050" cap="rnd">
            <a:solidFill>
              <a:srgbClr val="FFB923"/>
            </a:solidFill>
            <a:prstDash val="solid"/>
            <a:headEnd type="none" w="sm" len="sm"/>
            <a:tailEnd type="none" w="sm" len="sm"/>
          </a:ln>
        </p:spPr>
      </p:sp>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423748" y="1022314"/>
            <a:ext cx="689712" cy="702485"/>
          </a:xfrm>
          <a:prstGeom prst="rect">
            <a:avLst/>
          </a:prstGeom>
        </p:spPr>
      </p:pic>
    </p:spTree>
    <p:extLst>
      <p:ext uri="{BB962C8B-B14F-4D97-AF65-F5344CB8AC3E}">
        <p14:creationId xmlns:p14="http://schemas.microsoft.com/office/powerpoint/2010/main" val="235891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B923"/>
        </a:solidFill>
        <a:effectLst/>
      </p:bgPr>
    </p:bg>
    <p:spTree>
      <p:nvGrpSpPr>
        <p:cNvPr id="1" name=""/>
        <p:cNvGrpSpPr/>
        <p:nvPr/>
      </p:nvGrpSpPr>
      <p:grpSpPr>
        <a:xfrm>
          <a:off x="0" y="0"/>
          <a:ext cx="0" cy="0"/>
          <a:chOff x="0" y="0"/>
          <a:chExt cx="0" cy="0"/>
        </a:xfrm>
      </p:grpSpPr>
      <p:sp>
        <p:nvSpPr>
          <p:cNvPr id="2" name="AutoShape 2"/>
          <p:cNvSpPr/>
          <p:nvPr/>
        </p:nvSpPr>
        <p:spPr>
          <a:xfrm>
            <a:off x="-267999" y="-237076"/>
            <a:ext cx="7143641" cy="10761151"/>
          </a:xfrm>
          <a:prstGeom prst="rect">
            <a:avLst/>
          </a:prstGeom>
          <a:solidFill>
            <a:srgbClr val="FFFFFF"/>
          </a:solidFill>
        </p:spPr>
      </p:sp>
      <p:sp>
        <p:nvSpPr>
          <p:cNvPr id="3" name="TextBox 3"/>
          <p:cNvSpPr txBox="1"/>
          <p:nvPr/>
        </p:nvSpPr>
        <p:spPr>
          <a:xfrm>
            <a:off x="981643" y="1789473"/>
            <a:ext cx="5509445" cy="2412199"/>
          </a:xfrm>
          <a:prstGeom prst="rect">
            <a:avLst/>
          </a:prstGeom>
        </p:spPr>
        <p:txBody>
          <a:bodyPr wrap="square" lIns="0" tIns="0" rIns="0" bIns="0" rtlCol="0" anchor="t">
            <a:spAutoFit/>
          </a:bodyPr>
          <a:lstStyle/>
          <a:p>
            <a:pPr>
              <a:lnSpc>
                <a:spcPts val="9349"/>
              </a:lnSpc>
            </a:pPr>
            <a:r>
              <a:rPr lang="en-US" sz="8450">
                <a:solidFill>
                  <a:srgbClr val="000000"/>
                </a:solidFill>
                <a:latin typeface="Hammersmith One Bold"/>
              </a:rPr>
              <a:t>Resources </a:t>
            </a:r>
            <a:endParaRPr lang="en-US" sz="8499">
              <a:solidFill>
                <a:srgbClr val="000000"/>
              </a:solidFill>
              <a:latin typeface="Hammersmith One Bold"/>
            </a:endParaRPr>
          </a:p>
          <a:p>
            <a:pPr marL="0" lvl="0" indent="0" algn="l">
              <a:lnSpc>
                <a:spcPts val="9349"/>
              </a:lnSpc>
              <a:spcBef>
                <a:spcPct val="0"/>
              </a:spcBef>
            </a:pPr>
            <a:endParaRPr lang="en-US" sz="8450">
              <a:solidFill>
                <a:srgbClr val="000000"/>
              </a:solidFill>
              <a:latin typeface="Hammersmith One Bold"/>
            </a:endParaRPr>
          </a:p>
        </p:txBody>
      </p:sp>
      <p:sp>
        <p:nvSpPr>
          <p:cNvPr id="4" name="TextBox 4"/>
          <p:cNvSpPr txBox="1"/>
          <p:nvPr/>
        </p:nvSpPr>
        <p:spPr>
          <a:xfrm>
            <a:off x="981643" y="5925777"/>
            <a:ext cx="4912356" cy="497829"/>
          </a:xfrm>
          <a:prstGeom prst="rect">
            <a:avLst/>
          </a:prstGeom>
        </p:spPr>
        <p:txBody>
          <a:bodyPr lIns="0" tIns="0" rIns="0" bIns="0" rtlCol="0" anchor="t">
            <a:spAutoFit/>
          </a:bodyPr>
          <a:lstStyle/>
          <a:p>
            <a:pPr>
              <a:lnSpc>
                <a:spcPts val="4200"/>
              </a:lnSpc>
            </a:pPr>
            <a:endParaRPr lang="en-US" sz="3000">
              <a:solidFill>
                <a:srgbClr val="000000"/>
              </a:solidFill>
              <a:latin typeface="Clear Sans Regular"/>
              <a:cs typeface="Clear Sans Regular"/>
            </a:endParaRPr>
          </a:p>
        </p:txBody>
      </p:sp>
      <p:grpSp>
        <p:nvGrpSpPr>
          <p:cNvPr id="5" name="Group 5"/>
          <p:cNvGrpSpPr/>
          <p:nvPr/>
        </p:nvGrpSpPr>
        <p:grpSpPr>
          <a:xfrm>
            <a:off x="8219698" y="616463"/>
            <a:ext cx="8771798" cy="1311000"/>
            <a:chOff x="0" y="-47625"/>
            <a:chExt cx="11695731" cy="1747999"/>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50" r="34"/>
            <a:stretch>
              <a:fillRect/>
            </a:stretch>
          </p:blipFill>
          <p:spPr>
            <a:xfrm rot="5400000">
              <a:off x="226" y="126774"/>
              <a:ext cx="532260" cy="532712"/>
            </a:xfrm>
            <a:prstGeom prst="rect">
              <a:avLst/>
            </a:prstGeom>
          </p:spPr>
        </p:pic>
        <p:sp>
          <p:nvSpPr>
            <p:cNvPr id="7" name="TextBox 7"/>
            <p:cNvSpPr txBox="1"/>
            <p:nvPr/>
          </p:nvSpPr>
          <p:spPr>
            <a:xfrm>
              <a:off x="1093551" y="-47625"/>
              <a:ext cx="10602180" cy="1747999"/>
            </a:xfrm>
            <a:prstGeom prst="rect">
              <a:avLst/>
            </a:prstGeom>
          </p:spPr>
          <p:txBody>
            <a:bodyPr lIns="0" tIns="0" rIns="0" bIns="0" rtlCol="0" anchor="t">
              <a:spAutoFit/>
            </a:bodyPr>
            <a:lstStyle/>
            <a:p>
              <a:pPr>
                <a:lnSpc>
                  <a:spcPts val="3499"/>
                </a:lnSpc>
              </a:pPr>
              <a:r>
                <a:rPr lang="en-US" sz="2450" b="1">
                  <a:solidFill>
                    <a:srgbClr val="000000"/>
                  </a:solidFill>
                  <a:latin typeface="Clear Sans Regular"/>
                </a:rPr>
                <a:t>The</a:t>
              </a:r>
              <a:r>
                <a:rPr lang="en-US" sz="2450" b="1">
                  <a:solidFill>
                    <a:srgbClr val="000000"/>
                  </a:solidFill>
                  <a:latin typeface="Clear Sans Regular"/>
                  <a:cs typeface="Clear Sans Regular"/>
                </a:rPr>
                <a:t> </a:t>
              </a:r>
              <a:r>
                <a:rPr lang="en-US" sz="2450" b="1">
                  <a:solidFill>
                    <a:srgbClr val="000000"/>
                  </a:solidFill>
                  <a:latin typeface="Clear Sans Regular"/>
                </a:rPr>
                <a:t>No Club: Putting an End to Women's Dead-End Work</a:t>
              </a:r>
              <a:r>
                <a:rPr lang="en-US" sz="2450">
                  <a:solidFill>
                    <a:srgbClr val="000000"/>
                  </a:solidFill>
                  <a:latin typeface="Clear Sans Regular"/>
                </a:rPr>
                <a:t> by Linda Babcock, Brenda Peyser, Lise </a:t>
              </a:r>
              <a:r>
                <a:rPr lang="en-US" sz="2450" err="1">
                  <a:solidFill>
                    <a:srgbClr val="000000"/>
                  </a:solidFill>
                  <a:latin typeface="Clear Sans Regular"/>
                </a:rPr>
                <a:t>Versterlund</a:t>
              </a:r>
              <a:r>
                <a:rPr lang="en-US" sz="2450">
                  <a:solidFill>
                    <a:srgbClr val="000000"/>
                  </a:solidFill>
                  <a:latin typeface="Clear Sans Regular"/>
                </a:rPr>
                <a:t> and Laurie Weingart</a:t>
              </a:r>
              <a:endParaRPr lang="en-US" sz="2450">
                <a:solidFill>
                  <a:srgbClr val="000000"/>
                </a:solidFill>
                <a:latin typeface="Clear Sans Regular"/>
                <a:cs typeface="Clear Sans Regular"/>
              </a:endParaRPr>
            </a:p>
          </p:txBody>
        </p:sp>
      </p:grpSp>
      <p:grpSp>
        <p:nvGrpSpPr>
          <p:cNvPr id="8" name="Group 8"/>
          <p:cNvGrpSpPr/>
          <p:nvPr/>
        </p:nvGrpSpPr>
        <p:grpSpPr>
          <a:xfrm>
            <a:off x="8219698" y="7283440"/>
            <a:ext cx="8771798" cy="867097"/>
            <a:chOff x="0" y="-47625"/>
            <a:chExt cx="11695731" cy="1156129"/>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50" r="34"/>
            <a:stretch>
              <a:fillRect/>
            </a:stretch>
          </p:blipFill>
          <p:spPr>
            <a:xfrm rot="5400000">
              <a:off x="226" y="126774"/>
              <a:ext cx="532260" cy="532712"/>
            </a:xfrm>
            <a:prstGeom prst="rect">
              <a:avLst/>
            </a:prstGeom>
          </p:spPr>
        </p:pic>
        <p:sp>
          <p:nvSpPr>
            <p:cNvPr id="10" name="TextBox 10"/>
            <p:cNvSpPr txBox="1"/>
            <p:nvPr/>
          </p:nvSpPr>
          <p:spPr>
            <a:xfrm>
              <a:off x="1093551" y="-47625"/>
              <a:ext cx="10602180" cy="1156129"/>
            </a:xfrm>
            <a:prstGeom prst="rect">
              <a:avLst/>
            </a:prstGeom>
          </p:spPr>
          <p:txBody>
            <a:bodyPr lIns="0" tIns="0" rIns="0" bIns="0" rtlCol="0" anchor="t">
              <a:spAutoFit/>
            </a:bodyPr>
            <a:lstStyle/>
            <a:p>
              <a:pPr>
                <a:lnSpc>
                  <a:spcPts val="3499"/>
                </a:lnSpc>
              </a:pPr>
              <a:r>
                <a:rPr lang="en-US" sz="2450" b="1" dirty="0" err="1">
                  <a:solidFill>
                    <a:srgbClr val="000000"/>
                  </a:solidFill>
                  <a:latin typeface="Clear Sans Regular"/>
                </a:rPr>
                <a:t>Inclusify</a:t>
              </a:r>
              <a:r>
                <a:rPr lang="en-US" sz="2450" b="1" dirty="0">
                  <a:solidFill>
                    <a:srgbClr val="000000"/>
                  </a:solidFill>
                  <a:latin typeface="Clear Sans Regular"/>
                </a:rPr>
                <a:t>: The Power of Uniqueness and Belonging to Build Innovative Teams </a:t>
              </a:r>
              <a:r>
                <a:rPr lang="en-US" sz="2450" dirty="0">
                  <a:latin typeface="Clear Sans Regular"/>
                  <a:cs typeface="Clear Sans Regular"/>
                </a:rPr>
                <a:t>by Stefanie K. Johnson</a:t>
              </a:r>
              <a:endParaRPr lang="en-US" b="1" dirty="0">
                <a:latin typeface="Calibri"/>
                <a:cs typeface="Calibri"/>
              </a:endParaRPr>
            </a:p>
          </p:txBody>
        </p:sp>
      </p:grpSp>
      <p:grpSp>
        <p:nvGrpSpPr>
          <p:cNvPr id="11" name="Group 11"/>
          <p:cNvGrpSpPr/>
          <p:nvPr/>
        </p:nvGrpSpPr>
        <p:grpSpPr>
          <a:xfrm>
            <a:off x="8219698" y="4429900"/>
            <a:ext cx="8771798" cy="867097"/>
            <a:chOff x="0" y="-47625"/>
            <a:chExt cx="11695731" cy="1156129"/>
          </a:xfrm>
        </p:grpSpPr>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50" r="34"/>
            <a:stretch>
              <a:fillRect/>
            </a:stretch>
          </p:blipFill>
          <p:spPr>
            <a:xfrm rot="5400000">
              <a:off x="226" y="126774"/>
              <a:ext cx="532260" cy="532712"/>
            </a:xfrm>
            <a:prstGeom prst="rect">
              <a:avLst/>
            </a:prstGeom>
          </p:spPr>
        </p:pic>
        <p:sp>
          <p:nvSpPr>
            <p:cNvPr id="13" name="TextBox 13"/>
            <p:cNvSpPr txBox="1"/>
            <p:nvPr/>
          </p:nvSpPr>
          <p:spPr>
            <a:xfrm>
              <a:off x="1093551" y="-47625"/>
              <a:ext cx="10602180" cy="1156129"/>
            </a:xfrm>
            <a:prstGeom prst="rect">
              <a:avLst/>
            </a:prstGeom>
          </p:spPr>
          <p:txBody>
            <a:bodyPr lIns="0" tIns="0" rIns="0" bIns="0" rtlCol="0" anchor="t">
              <a:spAutoFit/>
            </a:bodyPr>
            <a:lstStyle/>
            <a:p>
              <a:pPr>
                <a:lnSpc>
                  <a:spcPts val="3499"/>
                </a:lnSpc>
              </a:pPr>
              <a:r>
                <a:rPr lang="en-US" sz="2450" b="1" dirty="0">
                  <a:solidFill>
                    <a:srgbClr val="000000"/>
                  </a:solidFill>
                  <a:latin typeface="Clear Sans Regular"/>
                </a:rPr>
                <a:t>All You Have to Do Is Ask: How to Master the Most Important Skill for Success</a:t>
              </a:r>
              <a:r>
                <a:rPr lang="en-US" sz="2450" dirty="0">
                  <a:solidFill>
                    <a:srgbClr val="000000"/>
                  </a:solidFill>
                  <a:latin typeface="Clear Sans Regular"/>
                </a:rPr>
                <a:t> by Wayne Baker</a:t>
              </a:r>
              <a:endParaRPr lang="en-US" dirty="0"/>
            </a:p>
          </p:txBody>
        </p:sp>
      </p:grpSp>
      <p:grpSp>
        <p:nvGrpSpPr>
          <p:cNvPr id="14" name="Group 14"/>
          <p:cNvGrpSpPr/>
          <p:nvPr/>
        </p:nvGrpSpPr>
        <p:grpSpPr>
          <a:xfrm>
            <a:off x="8918945" y="2154579"/>
            <a:ext cx="8704563" cy="1766125"/>
            <a:chOff x="0" y="-3633503"/>
            <a:chExt cx="11606084" cy="2354828"/>
          </a:xfrm>
        </p:grpSpPr>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50" r="34"/>
            <a:stretch>
              <a:fillRect/>
            </a:stretch>
          </p:blipFill>
          <p:spPr>
            <a:xfrm rot="5400000">
              <a:off x="226" y="-3530823"/>
              <a:ext cx="532260" cy="532712"/>
            </a:xfrm>
            <a:prstGeom prst="rect">
              <a:avLst/>
            </a:prstGeom>
          </p:spPr>
        </p:pic>
        <p:sp>
          <p:nvSpPr>
            <p:cNvPr id="16" name="TextBox 16"/>
            <p:cNvSpPr txBox="1"/>
            <p:nvPr/>
          </p:nvSpPr>
          <p:spPr>
            <a:xfrm>
              <a:off x="1003904" y="-3633503"/>
              <a:ext cx="10602180" cy="2354828"/>
            </a:xfrm>
            <a:prstGeom prst="rect">
              <a:avLst/>
            </a:prstGeom>
          </p:spPr>
          <p:txBody>
            <a:bodyPr lIns="0" tIns="0" rIns="0" bIns="0" rtlCol="0" anchor="t">
              <a:spAutoFit/>
            </a:bodyPr>
            <a:lstStyle/>
            <a:p>
              <a:pPr>
                <a:lnSpc>
                  <a:spcPts val="3499"/>
                </a:lnSpc>
              </a:pPr>
              <a:r>
                <a:rPr lang="en-US" sz="2450" dirty="0">
                  <a:ea typeface="+mn-lt"/>
                  <a:cs typeface="+mn-lt"/>
                  <a:hlinkClick r:id="rId4"/>
                </a:rPr>
                <a:t>https://www.youtube.com/watch?v=Ya5cjo7bGC8</a:t>
              </a:r>
            </a:p>
            <a:p>
              <a:pPr>
                <a:lnSpc>
                  <a:spcPts val="3499"/>
                </a:lnSpc>
              </a:pPr>
              <a:endParaRPr lang="en-US" sz="2450" dirty="0">
                <a:ea typeface="+mn-lt"/>
                <a:cs typeface="+mn-lt"/>
              </a:endParaRPr>
            </a:p>
            <a:p>
              <a:pPr>
                <a:lnSpc>
                  <a:spcPts val="3499"/>
                </a:lnSpc>
              </a:pPr>
              <a:r>
                <a:rPr lang="en-US" sz="2450" dirty="0">
                  <a:ea typeface="+mn-lt"/>
                  <a:cs typeface="+mn-lt"/>
                  <a:hlinkClick r:id="rId5"/>
                </a:rPr>
                <a:t>https://podcasts.apple.com/us/podcast/the-no-club-member/id1501859206?i=1000559473555</a:t>
              </a:r>
              <a:endParaRPr lang="en-US">
                <a:cs typeface="Calibri"/>
              </a:endParaRPr>
            </a:p>
          </p:txBody>
        </p:sp>
      </p:grpSp>
      <p:grpSp>
        <p:nvGrpSpPr>
          <p:cNvPr id="17" name="Group 17"/>
          <p:cNvGrpSpPr/>
          <p:nvPr/>
        </p:nvGrpSpPr>
        <p:grpSpPr>
          <a:xfrm>
            <a:off x="8986180" y="8498830"/>
            <a:ext cx="8771798" cy="422588"/>
            <a:chOff x="0" y="95810"/>
            <a:chExt cx="11695731" cy="563450"/>
          </a:xfrm>
        </p:grpSpPr>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50" r="34"/>
            <a:stretch>
              <a:fillRect/>
            </a:stretch>
          </p:blipFill>
          <p:spPr>
            <a:xfrm rot="5400000">
              <a:off x="226" y="126774"/>
              <a:ext cx="532260" cy="532712"/>
            </a:xfrm>
            <a:prstGeom prst="rect">
              <a:avLst/>
            </a:prstGeom>
          </p:spPr>
        </p:pic>
        <p:sp>
          <p:nvSpPr>
            <p:cNvPr id="19" name="TextBox 19"/>
            <p:cNvSpPr txBox="1"/>
            <p:nvPr/>
          </p:nvSpPr>
          <p:spPr>
            <a:xfrm>
              <a:off x="1093551" y="95810"/>
              <a:ext cx="10602180" cy="559469"/>
            </a:xfrm>
            <a:prstGeom prst="rect">
              <a:avLst/>
            </a:prstGeom>
          </p:spPr>
          <p:txBody>
            <a:bodyPr lIns="0" tIns="0" rIns="0" bIns="0" rtlCol="0" anchor="t">
              <a:spAutoFit/>
            </a:bodyPr>
            <a:lstStyle/>
            <a:p>
              <a:pPr>
                <a:lnSpc>
                  <a:spcPts val="3499"/>
                </a:lnSpc>
              </a:pPr>
              <a:r>
                <a:rPr lang="en-US" sz="2450" dirty="0">
                  <a:ea typeface="+mn-lt"/>
                  <a:cs typeface="+mn-lt"/>
                  <a:hlinkClick r:id="rId6"/>
                </a:rPr>
                <a:t>https://www.youtube.com/watch?v=ii8phQf8E3s</a:t>
              </a:r>
              <a:endParaRPr lang="en-US" sz="2450">
                <a:cs typeface="Calibri"/>
              </a:endParaRPr>
            </a:p>
          </p:txBody>
        </p:sp>
      </p:grpSp>
      <p:grpSp>
        <p:nvGrpSpPr>
          <p:cNvPr id="20" name="Group 20"/>
          <p:cNvGrpSpPr/>
          <p:nvPr/>
        </p:nvGrpSpPr>
        <p:grpSpPr>
          <a:xfrm>
            <a:off x="8851710" y="5676527"/>
            <a:ext cx="8771798" cy="1711259"/>
            <a:chOff x="0" y="127000"/>
            <a:chExt cx="11695731" cy="2281677"/>
          </a:xfrm>
        </p:grpSpPr>
        <p:pic>
          <p:nvPicPr>
            <p:cNvPr id="21"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50" r="34"/>
            <a:stretch>
              <a:fillRect/>
            </a:stretch>
          </p:blipFill>
          <p:spPr>
            <a:xfrm rot="5400000">
              <a:off x="226" y="126774"/>
              <a:ext cx="532260" cy="532712"/>
            </a:xfrm>
            <a:prstGeom prst="rect">
              <a:avLst/>
            </a:prstGeom>
          </p:spPr>
        </p:pic>
        <p:sp>
          <p:nvSpPr>
            <p:cNvPr id="22" name="TextBox 22"/>
            <p:cNvSpPr txBox="1"/>
            <p:nvPr/>
          </p:nvSpPr>
          <p:spPr>
            <a:xfrm>
              <a:off x="1093551" y="149599"/>
              <a:ext cx="10602180" cy="2259078"/>
            </a:xfrm>
            <a:prstGeom prst="rect">
              <a:avLst/>
            </a:prstGeom>
          </p:spPr>
          <p:txBody>
            <a:bodyPr lIns="0" tIns="0" rIns="0" bIns="0" rtlCol="0" anchor="t">
              <a:spAutoFit/>
            </a:bodyPr>
            <a:lstStyle/>
            <a:p>
              <a:pPr>
                <a:lnSpc>
                  <a:spcPts val="3499"/>
                </a:lnSpc>
              </a:pPr>
              <a:r>
                <a:rPr lang="en-US" sz="2450" dirty="0">
                  <a:ea typeface="+mn-lt"/>
                  <a:cs typeface="+mn-lt"/>
                  <a:hlinkClick r:id="rId7"/>
                </a:rPr>
                <a:t>https://www.youtube.com/watch?v=qVgKmCEru4A</a:t>
              </a:r>
            </a:p>
            <a:p>
              <a:pPr>
                <a:lnSpc>
                  <a:spcPts val="3499"/>
                </a:lnSpc>
              </a:pPr>
              <a:endParaRPr lang="en-US" sz="2450" dirty="0">
                <a:cs typeface="Calibri"/>
              </a:endParaRPr>
            </a:p>
            <a:p>
              <a:r>
                <a:rPr lang="en-US" sz="2450" dirty="0">
                  <a:cs typeface="Calibri"/>
                  <a:hlinkClick r:id="rId8"/>
                </a:rPr>
                <a:t>https://umich.qualtrics.com/jfe/form/SV_d0bVREYSYeeeMyF</a:t>
              </a:r>
              <a:endParaRPr lang="en-US" sz="2450">
                <a:ea typeface="+mn-lt"/>
                <a:cs typeface="+mn-lt"/>
              </a:endParaRPr>
            </a:p>
            <a:p>
              <a:pPr>
                <a:lnSpc>
                  <a:spcPts val="3499"/>
                </a:lnSpc>
              </a:pPr>
              <a:endParaRPr lang="en-US" sz="2450" dirty="0">
                <a:cs typeface="Calibri"/>
              </a:endParaRPr>
            </a:p>
          </p:txBody>
        </p:sp>
      </p:grpSp>
      <p:pic>
        <p:nvPicPr>
          <p:cNvPr id="23" name="Graphic 23" descr="Books outline">
            <a:extLst>
              <a:ext uri="{FF2B5EF4-FFF2-40B4-BE49-F238E27FC236}">
                <a16:creationId xmlns:a16="http://schemas.microsoft.com/office/drawing/2014/main" id="{C00F6C9C-B008-2A2E-4E5A-DD9DF6D7462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18815" y="4635120"/>
            <a:ext cx="2364474" cy="2381533"/>
          </a:xfrm>
          <a:prstGeom prst="rect">
            <a:avLst/>
          </a:prstGeom>
        </p:spPr>
      </p:pic>
      <p:pic>
        <p:nvPicPr>
          <p:cNvPr id="25" name="Picture 15">
            <a:extLst>
              <a:ext uri="{FF2B5EF4-FFF2-40B4-BE49-F238E27FC236}">
                <a16:creationId xmlns:a16="http://schemas.microsoft.com/office/drawing/2014/main" id="{91CED119-AA0D-B817-02D6-30F5BE420E9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50" r="34"/>
          <a:stretch>
            <a:fillRect/>
          </a:stretch>
        </p:blipFill>
        <p:spPr>
          <a:xfrm rot="5400000">
            <a:off x="8923597" y="3204262"/>
            <a:ext cx="399195" cy="399534"/>
          </a:xfrm>
          <a:prstGeom prst="rect">
            <a:avLst/>
          </a:prstGeom>
        </p:spPr>
      </p:pic>
      <p:pic>
        <p:nvPicPr>
          <p:cNvPr id="29" name="Picture 21">
            <a:extLst>
              <a:ext uri="{FF2B5EF4-FFF2-40B4-BE49-F238E27FC236}">
                <a16:creationId xmlns:a16="http://schemas.microsoft.com/office/drawing/2014/main" id="{7129E986-19A6-2650-22A7-CC31C3AB478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50" r="34"/>
          <a:stretch>
            <a:fillRect/>
          </a:stretch>
        </p:blipFill>
        <p:spPr>
          <a:xfrm rot="5400000">
            <a:off x="8856361" y="6608686"/>
            <a:ext cx="399195" cy="399534"/>
          </a:xfrm>
          <a:prstGeom prst="rect">
            <a:avLst/>
          </a:prstGeom>
        </p:spPr>
      </p:pic>
      <p:sp>
        <p:nvSpPr>
          <p:cNvPr id="31" name="TextBox 22">
            <a:extLst>
              <a:ext uri="{FF2B5EF4-FFF2-40B4-BE49-F238E27FC236}">
                <a16:creationId xmlns:a16="http://schemas.microsoft.com/office/drawing/2014/main" id="{ED214F3C-CBB1-B46E-3322-B696C8D1895B}"/>
              </a:ext>
            </a:extLst>
          </p:cNvPr>
          <p:cNvSpPr txBox="1"/>
          <p:nvPr/>
        </p:nvSpPr>
        <p:spPr>
          <a:xfrm>
            <a:off x="9636014" y="6397205"/>
            <a:ext cx="7951635" cy="419602"/>
          </a:xfrm>
          <a:prstGeom prst="rect">
            <a:avLst/>
          </a:prstGeom>
        </p:spPr>
        <p:txBody>
          <a:bodyPr lIns="0" tIns="0" rIns="0" bIns="0" rtlCol="0" anchor="t">
            <a:spAutoFit/>
          </a:bodyPr>
          <a:lstStyle/>
          <a:p>
            <a:pPr>
              <a:lnSpc>
                <a:spcPts val="3499"/>
              </a:lnSpc>
            </a:pPr>
            <a:endParaRPr lang="en-US" sz="2450" dirty="0">
              <a:cs typeface="Calibri"/>
            </a:endParaRPr>
          </a:p>
        </p:txBody>
      </p:sp>
    </p:spTree>
    <p:extLst>
      <p:ext uri="{BB962C8B-B14F-4D97-AF65-F5344CB8AC3E}">
        <p14:creationId xmlns:p14="http://schemas.microsoft.com/office/powerpoint/2010/main" val="2761089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5B327B-3B89-0003-708F-9ACAD615D9DD}"/>
              </a:ext>
            </a:extLst>
          </p:cNvPr>
          <p:cNvSpPr txBox="1"/>
          <p:nvPr/>
        </p:nvSpPr>
        <p:spPr>
          <a:xfrm>
            <a:off x="684963" y="281976"/>
            <a:ext cx="9144000" cy="4861524"/>
          </a:xfrm>
          <a:prstGeom prst="rect">
            <a:avLst/>
          </a:prstGeom>
          <a:noFill/>
        </p:spPr>
        <p:txBody>
          <a:bodyPr wrap="square">
            <a:spAutoFit/>
          </a:bodyPr>
          <a:lstStyle/>
          <a:p>
            <a:pPr>
              <a:lnSpc>
                <a:spcPts val="4200"/>
              </a:lnSpc>
            </a:pPr>
            <a:r>
              <a:rPr lang="en-US" sz="1800">
                <a:latin typeface="Clear Sans Regular"/>
                <a:cs typeface="Clear Sans Regular"/>
              </a:rPr>
              <a:t>Recognize inequities between genders in the workplace. </a:t>
            </a:r>
          </a:p>
          <a:p>
            <a:pPr>
              <a:lnSpc>
                <a:spcPts val="4200"/>
              </a:lnSpc>
            </a:pPr>
            <a:endParaRPr lang="en-US">
              <a:latin typeface="Clear Sans Regular"/>
              <a:cs typeface="Clear Sans Regular"/>
            </a:endParaRPr>
          </a:p>
          <a:p>
            <a:pPr>
              <a:lnSpc>
                <a:spcPts val="4200"/>
              </a:lnSpc>
            </a:pPr>
            <a:r>
              <a:rPr lang="en-US" sz="1800">
                <a:latin typeface="Clear Sans Regular"/>
                <a:cs typeface="Clear Sans Regular"/>
              </a:rPr>
              <a:t>Which of the following personality traits is commonly associated with </a:t>
            </a:r>
            <a:r>
              <a:rPr lang="en-US" sz="1800" b="1">
                <a:latin typeface="Clear Sans Regular"/>
                <a:cs typeface="Clear Sans Regular"/>
              </a:rPr>
              <a:t>females</a:t>
            </a:r>
            <a:r>
              <a:rPr lang="en-US" sz="1800">
                <a:latin typeface="Clear Sans Regular"/>
                <a:cs typeface="Clear Sans Regular"/>
              </a:rPr>
              <a:t>?</a:t>
            </a:r>
          </a:p>
          <a:p>
            <a:pPr marL="342900" indent="-342900">
              <a:lnSpc>
                <a:spcPts val="4200"/>
              </a:lnSpc>
              <a:buAutoNum type="alphaLcPeriod"/>
            </a:pPr>
            <a:r>
              <a:rPr lang="en-US">
                <a:latin typeface="Clear Sans Regular"/>
                <a:cs typeface="Clear Sans Regular"/>
              </a:rPr>
              <a:t>Self confident</a:t>
            </a:r>
          </a:p>
          <a:p>
            <a:pPr marL="342900" indent="-342900">
              <a:lnSpc>
                <a:spcPts val="4200"/>
              </a:lnSpc>
              <a:buAutoNum type="alphaLcPeriod"/>
            </a:pPr>
            <a:r>
              <a:rPr lang="en-US">
                <a:latin typeface="Clear Sans Regular"/>
                <a:cs typeface="Clear Sans Regular"/>
              </a:rPr>
              <a:t>Ambitious</a:t>
            </a:r>
          </a:p>
          <a:p>
            <a:pPr marL="342900" indent="-342900">
              <a:lnSpc>
                <a:spcPts val="4200"/>
              </a:lnSpc>
              <a:buAutoNum type="alphaLcPeriod"/>
            </a:pPr>
            <a:r>
              <a:rPr lang="en-US">
                <a:latin typeface="Clear Sans Regular"/>
                <a:cs typeface="Clear Sans Regular"/>
              </a:rPr>
              <a:t>Tough</a:t>
            </a:r>
          </a:p>
          <a:p>
            <a:pPr marL="342900" indent="-342900">
              <a:lnSpc>
                <a:spcPts val="4200"/>
              </a:lnSpc>
              <a:buAutoNum type="alphaLcPeriod"/>
            </a:pPr>
            <a:r>
              <a:rPr lang="en-US" b="1">
                <a:latin typeface="Clear Sans Regular"/>
                <a:cs typeface="Clear Sans Regular"/>
              </a:rPr>
              <a:t>Empathetic</a:t>
            </a:r>
          </a:p>
          <a:p>
            <a:pPr marL="342900" indent="-342900">
              <a:lnSpc>
                <a:spcPts val="4200"/>
              </a:lnSpc>
              <a:buAutoNum type="alphaLcPeriod"/>
            </a:pPr>
            <a:endParaRPr lang="en-US">
              <a:latin typeface="Clear Sans Regular"/>
              <a:cs typeface="Clear Sans Regular"/>
            </a:endParaRPr>
          </a:p>
          <a:p>
            <a:pPr marL="342900" indent="-342900">
              <a:lnSpc>
                <a:spcPts val="4200"/>
              </a:lnSpc>
              <a:buAutoNum type="alphaLcPeriod"/>
            </a:pPr>
            <a:endParaRPr lang="en-US" sz="1800">
              <a:latin typeface="Clear Sans Regular"/>
              <a:cs typeface="Clear Sans Regular"/>
            </a:endParaRPr>
          </a:p>
        </p:txBody>
      </p:sp>
      <p:sp>
        <p:nvSpPr>
          <p:cNvPr id="5" name="TextBox 4">
            <a:extLst>
              <a:ext uri="{FF2B5EF4-FFF2-40B4-BE49-F238E27FC236}">
                <a16:creationId xmlns:a16="http://schemas.microsoft.com/office/drawing/2014/main" id="{4FDDCF65-5251-3A7B-7A8E-F26AE4534375}"/>
              </a:ext>
            </a:extLst>
          </p:cNvPr>
          <p:cNvSpPr txBox="1"/>
          <p:nvPr/>
        </p:nvSpPr>
        <p:spPr>
          <a:xfrm>
            <a:off x="9042400" y="463024"/>
            <a:ext cx="9144000" cy="5400133"/>
          </a:xfrm>
          <a:prstGeom prst="rect">
            <a:avLst/>
          </a:prstGeom>
          <a:noFill/>
        </p:spPr>
        <p:txBody>
          <a:bodyPr wrap="square">
            <a:spAutoFit/>
          </a:bodyPr>
          <a:lstStyle/>
          <a:p>
            <a:pPr>
              <a:lnSpc>
                <a:spcPts val="4200"/>
              </a:lnSpc>
            </a:pPr>
            <a:r>
              <a:rPr lang="en-US" sz="1800">
                <a:solidFill>
                  <a:srgbClr val="000000"/>
                </a:solidFill>
                <a:latin typeface="Clear Sans Regular"/>
              </a:rPr>
              <a:t>Reflect on one’s voluntary workload and how to strategically determine what to prioritize.</a:t>
            </a:r>
          </a:p>
          <a:p>
            <a:pPr>
              <a:lnSpc>
                <a:spcPts val="4200"/>
              </a:lnSpc>
            </a:pPr>
            <a:r>
              <a:rPr lang="en-US">
                <a:solidFill>
                  <a:srgbClr val="000000"/>
                </a:solidFill>
                <a:latin typeface="Clear Sans Regular"/>
              </a:rPr>
              <a:t>Which of the following is not a consequence of spending more time on Non-Promotable Tasks?</a:t>
            </a:r>
          </a:p>
          <a:p>
            <a:pPr marL="342900" indent="-342900">
              <a:lnSpc>
                <a:spcPts val="4200"/>
              </a:lnSpc>
              <a:buAutoNum type="alphaLcPeriod"/>
            </a:pPr>
            <a:r>
              <a:rPr lang="en-US" sz="1800">
                <a:solidFill>
                  <a:srgbClr val="000000"/>
                </a:solidFill>
                <a:latin typeface="Clear Sans Regular"/>
              </a:rPr>
              <a:t>Career stagnation</a:t>
            </a:r>
          </a:p>
          <a:p>
            <a:pPr marL="342900" indent="-342900">
              <a:lnSpc>
                <a:spcPts val="4200"/>
              </a:lnSpc>
              <a:buAutoNum type="alphaLcPeriod"/>
            </a:pPr>
            <a:r>
              <a:rPr lang="en-US" b="1">
                <a:solidFill>
                  <a:srgbClr val="000000"/>
                </a:solidFill>
                <a:latin typeface="Clear Sans Regular"/>
              </a:rPr>
              <a:t>Enhanced</a:t>
            </a:r>
            <a:r>
              <a:rPr lang="en-US" sz="1800" b="1">
                <a:solidFill>
                  <a:srgbClr val="000000"/>
                </a:solidFill>
                <a:latin typeface="Clear Sans Regular"/>
              </a:rPr>
              <a:t> personal identity</a:t>
            </a:r>
          </a:p>
          <a:p>
            <a:pPr marL="342900" indent="-342900">
              <a:lnSpc>
                <a:spcPts val="4200"/>
              </a:lnSpc>
              <a:buAutoNum type="alphaLcPeriod"/>
            </a:pPr>
            <a:r>
              <a:rPr lang="en-US" sz="1800">
                <a:solidFill>
                  <a:srgbClr val="000000"/>
                </a:solidFill>
                <a:latin typeface="Clear Sans Regular"/>
              </a:rPr>
              <a:t>Emotional exhaustion</a:t>
            </a:r>
          </a:p>
          <a:p>
            <a:pPr marL="342900" indent="-342900">
              <a:lnSpc>
                <a:spcPts val="4200"/>
              </a:lnSpc>
              <a:buAutoNum type="alphaLcPeriod"/>
            </a:pPr>
            <a:r>
              <a:rPr lang="en-US" sz="1800">
                <a:solidFill>
                  <a:srgbClr val="000000"/>
                </a:solidFill>
                <a:latin typeface="Clear Sans Regular"/>
              </a:rPr>
              <a:t>Tension with coworkers</a:t>
            </a:r>
          </a:p>
          <a:p>
            <a:pPr>
              <a:lnSpc>
                <a:spcPts val="4200"/>
              </a:lnSpc>
            </a:pPr>
            <a:endParaRPr lang="en-US" sz="1800">
              <a:solidFill>
                <a:srgbClr val="000000"/>
              </a:solidFill>
              <a:latin typeface="Clear Sans Regular"/>
            </a:endParaRPr>
          </a:p>
          <a:p>
            <a:pPr>
              <a:lnSpc>
                <a:spcPts val="4200"/>
              </a:lnSpc>
            </a:pPr>
            <a:endParaRPr lang="en-US" sz="1800">
              <a:solidFill>
                <a:srgbClr val="000000"/>
              </a:solidFill>
              <a:latin typeface="Clear Sans Regular"/>
            </a:endParaRPr>
          </a:p>
        </p:txBody>
      </p:sp>
      <p:sp>
        <p:nvSpPr>
          <p:cNvPr id="7" name="TextBox 6">
            <a:extLst>
              <a:ext uri="{FF2B5EF4-FFF2-40B4-BE49-F238E27FC236}">
                <a16:creationId xmlns:a16="http://schemas.microsoft.com/office/drawing/2014/main" id="{CBC1D409-54C0-98CA-89C6-91C9A3C608F7}"/>
              </a:ext>
            </a:extLst>
          </p:cNvPr>
          <p:cNvSpPr txBox="1"/>
          <p:nvPr/>
        </p:nvSpPr>
        <p:spPr>
          <a:xfrm>
            <a:off x="684963" y="6109883"/>
            <a:ext cx="9144000" cy="2862322"/>
          </a:xfrm>
          <a:prstGeom prst="rect">
            <a:avLst/>
          </a:prstGeom>
          <a:noFill/>
        </p:spPr>
        <p:txBody>
          <a:bodyPr wrap="square">
            <a:spAutoFit/>
          </a:bodyPr>
          <a:lstStyle/>
          <a:p>
            <a:r>
              <a:rPr lang="en-US"/>
              <a:t>Quantify your “Ask Score” and “Giving Score.”</a:t>
            </a:r>
          </a:p>
          <a:p>
            <a:endParaRPr lang="en-US"/>
          </a:p>
          <a:p>
            <a:r>
              <a:rPr lang="en-US"/>
              <a:t>According to the Ask/Give score, which of the following is the most well-regarded and productive? </a:t>
            </a:r>
          </a:p>
          <a:p>
            <a:pPr marL="342900" indent="-342900">
              <a:buAutoNum type="alphaUcPeriod"/>
            </a:pPr>
            <a:r>
              <a:rPr lang="en-US"/>
              <a:t>Isolator</a:t>
            </a:r>
          </a:p>
          <a:p>
            <a:pPr marL="342900" indent="-342900">
              <a:buAutoNum type="alphaUcPeriod"/>
            </a:pPr>
            <a:r>
              <a:rPr lang="en-US"/>
              <a:t>Selfish Taker</a:t>
            </a:r>
          </a:p>
          <a:p>
            <a:pPr marL="342900" indent="-342900">
              <a:buAutoNum type="alphaUcPeriod"/>
            </a:pPr>
            <a:r>
              <a:rPr lang="en-US" b="1"/>
              <a:t>Giver-Requestor</a:t>
            </a:r>
          </a:p>
          <a:p>
            <a:pPr marL="342900" indent="-342900">
              <a:buAutoNum type="alphaUcPeriod"/>
            </a:pPr>
            <a:r>
              <a:rPr lang="en-US"/>
              <a:t>Generous Giver</a:t>
            </a:r>
          </a:p>
          <a:p>
            <a:pPr marL="342900" indent="-342900">
              <a:buAutoNum type="alphaUcPeriod"/>
            </a:pPr>
            <a:endParaRPr lang="en-US"/>
          </a:p>
          <a:p>
            <a:pPr marL="342900" indent="-342900">
              <a:buAutoNum type="alphaUcPeriod"/>
            </a:pPr>
            <a:endParaRPr lang="en-US"/>
          </a:p>
        </p:txBody>
      </p:sp>
      <p:sp>
        <p:nvSpPr>
          <p:cNvPr id="9" name="TextBox 8">
            <a:extLst>
              <a:ext uri="{FF2B5EF4-FFF2-40B4-BE49-F238E27FC236}">
                <a16:creationId xmlns:a16="http://schemas.microsoft.com/office/drawing/2014/main" id="{621F7087-3DD9-0940-3084-19A9D8F9C162}"/>
              </a:ext>
            </a:extLst>
          </p:cNvPr>
          <p:cNvSpPr txBox="1"/>
          <p:nvPr/>
        </p:nvSpPr>
        <p:spPr>
          <a:xfrm>
            <a:off x="9289143" y="6525381"/>
            <a:ext cx="9144000" cy="2031325"/>
          </a:xfrm>
          <a:prstGeom prst="rect">
            <a:avLst/>
          </a:prstGeom>
          <a:noFill/>
        </p:spPr>
        <p:txBody>
          <a:bodyPr wrap="square">
            <a:spAutoFit/>
          </a:bodyPr>
          <a:lstStyle/>
          <a:p>
            <a:r>
              <a:rPr lang="en-US"/>
              <a:t>Discuss the benefits of amplifying voices within the workplace.</a:t>
            </a:r>
          </a:p>
          <a:p>
            <a:endParaRPr lang="en-US"/>
          </a:p>
          <a:p>
            <a:r>
              <a:rPr lang="en-US"/>
              <a:t>True/False: Amplifying voices can only be done by males in the workplace.</a:t>
            </a:r>
          </a:p>
          <a:p>
            <a:endParaRPr lang="en-US"/>
          </a:p>
          <a:p>
            <a:r>
              <a:rPr lang="en-US" b="1"/>
              <a:t>False</a:t>
            </a:r>
            <a:r>
              <a:rPr lang="en-US"/>
              <a:t> – Amplifying voices is something that can and should be done by everyone, regardless of gender, title, or position.</a:t>
            </a:r>
          </a:p>
          <a:p>
            <a:endParaRPr lang="en-US"/>
          </a:p>
        </p:txBody>
      </p:sp>
    </p:spTree>
    <p:extLst>
      <p:ext uri="{BB962C8B-B14F-4D97-AF65-F5344CB8AC3E}">
        <p14:creationId xmlns:p14="http://schemas.microsoft.com/office/powerpoint/2010/main" val="2269562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33346" y="1509004"/>
            <a:ext cx="10276944" cy="2414059"/>
            <a:chOff x="0" y="76200"/>
            <a:chExt cx="13702592" cy="3218745"/>
          </a:xfrm>
        </p:grpSpPr>
        <p:sp>
          <p:nvSpPr>
            <p:cNvPr id="3" name="TextBox 3"/>
            <p:cNvSpPr txBox="1"/>
            <p:nvPr/>
          </p:nvSpPr>
          <p:spPr>
            <a:xfrm>
              <a:off x="0" y="76200"/>
              <a:ext cx="13702592" cy="3218745"/>
            </a:xfrm>
            <a:prstGeom prst="rect">
              <a:avLst/>
            </a:prstGeom>
          </p:spPr>
          <p:txBody>
            <a:bodyPr lIns="0" tIns="0" rIns="0" bIns="0" rtlCol="0" anchor="t">
              <a:spAutoFit/>
            </a:bodyPr>
            <a:lstStyle/>
            <a:p>
              <a:pPr marL="0" lvl="0" indent="0" algn="l">
                <a:lnSpc>
                  <a:spcPts val="9349"/>
                </a:lnSpc>
                <a:spcBef>
                  <a:spcPct val="0"/>
                </a:spcBef>
              </a:pPr>
              <a:r>
                <a:rPr lang="en-US" sz="8499">
                  <a:solidFill>
                    <a:srgbClr val="000000"/>
                  </a:solidFill>
                  <a:latin typeface="Hammersmith One Bold"/>
                </a:rPr>
                <a:t>Ice Breaker: Interview</a:t>
              </a:r>
            </a:p>
          </p:txBody>
        </p:sp>
        <p:sp>
          <p:nvSpPr>
            <p:cNvPr id="4" name="TextBox 4"/>
            <p:cNvSpPr txBox="1"/>
            <p:nvPr/>
          </p:nvSpPr>
          <p:spPr>
            <a:xfrm>
              <a:off x="0" y="2058226"/>
              <a:ext cx="13702592" cy="666750"/>
            </a:xfrm>
            <a:prstGeom prst="rect">
              <a:avLst/>
            </a:prstGeom>
          </p:spPr>
          <p:txBody>
            <a:bodyPr lIns="0" tIns="0" rIns="0" bIns="0" rtlCol="0" anchor="t">
              <a:spAutoFit/>
            </a:bodyPr>
            <a:lstStyle/>
            <a:p>
              <a:pPr>
                <a:lnSpc>
                  <a:spcPts val="4200"/>
                </a:lnSpc>
              </a:pPr>
              <a:endParaRPr lang="en-US" sz="3000">
                <a:solidFill>
                  <a:srgbClr val="000000"/>
                </a:solidFill>
                <a:latin typeface="Clear Sans Regular"/>
              </a:endParaRPr>
            </a:p>
          </p:txBody>
        </p:sp>
      </p:grpSp>
      <p:grpSp>
        <p:nvGrpSpPr>
          <p:cNvPr id="5" name="Group 5"/>
          <p:cNvGrpSpPr/>
          <p:nvPr/>
        </p:nvGrpSpPr>
        <p:grpSpPr>
          <a:xfrm>
            <a:off x="7992834" y="5137235"/>
            <a:ext cx="9417456" cy="2125684"/>
            <a:chOff x="0" y="-28575"/>
            <a:chExt cx="12556608" cy="1573080"/>
          </a:xfrm>
        </p:grpSpPr>
        <p:sp>
          <p:nvSpPr>
            <p:cNvPr id="6" name="TextBox 6"/>
            <p:cNvSpPr txBox="1"/>
            <p:nvPr/>
          </p:nvSpPr>
          <p:spPr>
            <a:xfrm>
              <a:off x="0" y="-28575"/>
              <a:ext cx="12556608" cy="1573080"/>
            </a:xfrm>
            <a:prstGeom prst="rect">
              <a:avLst/>
            </a:prstGeom>
          </p:spPr>
          <p:txBody>
            <a:bodyPr lIns="0" tIns="0" rIns="0" bIns="0" rtlCol="0" anchor="t">
              <a:spAutoFit/>
            </a:bodyPr>
            <a:lstStyle/>
            <a:p>
              <a:pPr>
                <a:lnSpc>
                  <a:spcPts val="4550"/>
                </a:lnSpc>
              </a:pPr>
              <a:r>
                <a:rPr lang="en-US" sz="3500">
                  <a:solidFill>
                    <a:srgbClr val="000000"/>
                  </a:solidFill>
                  <a:latin typeface="Hammersmith One"/>
                </a:rPr>
                <a:t>Think about the interactions that you’ve had at convention so far</a:t>
              </a:r>
            </a:p>
          </p:txBody>
        </p:sp>
        <p:sp>
          <p:nvSpPr>
            <p:cNvPr id="7" name="TextBox 7"/>
            <p:cNvSpPr txBox="1"/>
            <p:nvPr/>
          </p:nvSpPr>
          <p:spPr>
            <a:xfrm>
              <a:off x="0" y="934702"/>
              <a:ext cx="12556608" cy="368411"/>
            </a:xfrm>
            <a:prstGeom prst="rect">
              <a:avLst/>
            </a:prstGeom>
          </p:spPr>
          <p:txBody>
            <a:bodyPr lIns="0" tIns="0" rIns="0" bIns="0" rtlCol="0" anchor="t">
              <a:spAutoFit/>
            </a:bodyPr>
            <a:lstStyle/>
            <a:p>
              <a:pPr>
                <a:lnSpc>
                  <a:spcPts val="4200"/>
                </a:lnSpc>
              </a:pPr>
              <a:r>
                <a:rPr lang="en-US" sz="3000">
                  <a:solidFill>
                    <a:srgbClr val="000000"/>
                  </a:solidFill>
                  <a:latin typeface="Clear Sans Regular"/>
                </a:rPr>
                <a:t>What sort of questions have you been asking others?</a:t>
              </a:r>
            </a:p>
          </p:txBody>
        </p:sp>
      </p:grpSp>
      <p:grpSp>
        <p:nvGrpSpPr>
          <p:cNvPr id="8" name="Group 8"/>
          <p:cNvGrpSpPr/>
          <p:nvPr/>
        </p:nvGrpSpPr>
        <p:grpSpPr>
          <a:xfrm>
            <a:off x="7992834" y="7690395"/>
            <a:ext cx="9417456" cy="1062831"/>
            <a:chOff x="0" y="-28575"/>
            <a:chExt cx="12556608" cy="1417108"/>
          </a:xfrm>
        </p:grpSpPr>
        <p:sp>
          <p:nvSpPr>
            <p:cNvPr id="9" name="TextBox 9"/>
            <p:cNvSpPr txBox="1"/>
            <p:nvPr/>
          </p:nvSpPr>
          <p:spPr>
            <a:xfrm>
              <a:off x="0" y="-28575"/>
              <a:ext cx="12556608" cy="786540"/>
            </a:xfrm>
            <a:prstGeom prst="rect">
              <a:avLst/>
            </a:prstGeom>
          </p:spPr>
          <p:txBody>
            <a:bodyPr lIns="0" tIns="0" rIns="0" bIns="0" rtlCol="0" anchor="t">
              <a:spAutoFit/>
            </a:bodyPr>
            <a:lstStyle/>
            <a:p>
              <a:pPr>
                <a:lnSpc>
                  <a:spcPts val="4550"/>
                </a:lnSpc>
              </a:pPr>
              <a:r>
                <a:rPr lang="en-US" sz="3500">
                  <a:solidFill>
                    <a:srgbClr val="000000"/>
                  </a:solidFill>
                  <a:latin typeface="Hammersmith One"/>
                </a:rPr>
                <a:t>Example Interaction</a:t>
              </a:r>
            </a:p>
          </p:txBody>
        </p:sp>
        <p:sp>
          <p:nvSpPr>
            <p:cNvPr id="10" name="TextBox 10"/>
            <p:cNvSpPr txBox="1"/>
            <p:nvPr/>
          </p:nvSpPr>
          <p:spPr>
            <a:xfrm>
              <a:off x="0" y="721783"/>
              <a:ext cx="12556608" cy="666750"/>
            </a:xfrm>
            <a:prstGeom prst="rect">
              <a:avLst/>
            </a:prstGeom>
          </p:spPr>
          <p:txBody>
            <a:bodyPr lIns="0" tIns="0" rIns="0" bIns="0" rtlCol="0" anchor="t">
              <a:spAutoFit/>
            </a:bodyPr>
            <a:lstStyle/>
            <a:p>
              <a:pPr>
                <a:lnSpc>
                  <a:spcPts val="4200"/>
                </a:lnSpc>
              </a:pPr>
              <a:endParaRPr lang="en-US" sz="3000">
                <a:solidFill>
                  <a:srgbClr val="000000"/>
                </a:solidFill>
                <a:latin typeface="Clear Sans Regular"/>
                <a:cs typeface="Clear Sans Regular"/>
              </a:endParaRPr>
            </a:p>
          </p:txBody>
        </p:sp>
      </p:grpSp>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50" r="34"/>
          <a:stretch>
            <a:fillRect/>
          </a:stretch>
        </p:blipFill>
        <p:spPr>
          <a:xfrm rot="5400000">
            <a:off x="7133533" y="5238780"/>
            <a:ext cx="440399" cy="440773"/>
          </a:xfrm>
          <a:prstGeom prst="rect">
            <a:avLst/>
          </a:prstGeom>
        </p:spPr>
      </p:pic>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50" r="34"/>
          <a:stretch>
            <a:fillRect/>
          </a:stretch>
        </p:blipFill>
        <p:spPr>
          <a:xfrm rot="5400000">
            <a:off x="7133533" y="7791940"/>
            <a:ext cx="440399" cy="440773"/>
          </a:xfrm>
          <a:prstGeom prst="rect">
            <a:avLst/>
          </a:prstGeom>
        </p:spPr>
      </p:pic>
      <p:grpSp>
        <p:nvGrpSpPr>
          <p:cNvPr id="14" name="Group 14"/>
          <p:cNvGrpSpPr/>
          <p:nvPr/>
        </p:nvGrpSpPr>
        <p:grpSpPr>
          <a:xfrm>
            <a:off x="-1047605" y="0"/>
            <a:ext cx="5163150" cy="10287000"/>
            <a:chOff x="0" y="0"/>
            <a:chExt cx="6884199" cy="13716000"/>
          </a:xfrm>
        </p:grpSpPr>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rcRect t="415" r="34"/>
            <a:stretch>
              <a:fillRect/>
            </a:stretch>
          </p:blipFill>
          <p:spPr>
            <a:xfrm>
              <a:off x="0" y="0"/>
              <a:ext cx="6884199" cy="6858000"/>
            </a:xfrm>
            <a:prstGeom prst="rect">
              <a:avLst/>
            </a:prstGeom>
          </p:spPr>
        </p:pic>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rcRect t="415" r="34"/>
            <a:stretch>
              <a:fillRect/>
            </a:stretch>
          </p:blipFill>
          <p:spPr>
            <a:xfrm>
              <a:off x="0" y="6858000"/>
              <a:ext cx="6884199" cy="6858000"/>
            </a:xfrm>
            <a:prstGeom prst="rect">
              <a:avLst/>
            </a:prstGeom>
          </p:spPr>
        </p:pic>
      </p:grpSp>
    </p:spTree>
    <p:extLst>
      <p:ext uri="{BB962C8B-B14F-4D97-AF65-F5344CB8AC3E}">
        <p14:creationId xmlns:p14="http://schemas.microsoft.com/office/powerpoint/2010/main" val="1223592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B923"/>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035086" y="8562201"/>
            <a:ext cx="689712" cy="702485"/>
          </a:xfrm>
          <a:prstGeom prst="rect">
            <a:avLst/>
          </a:prstGeom>
        </p:spPr>
      </p:pic>
      <p:grpSp>
        <p:nvGrpSpPr>
          <p:cNvPr id="4" name="Group 4"/>
          <p:cNvGrpSpPr/>
          <p:nvPr/>
        </p:nvGrpSpPr>
        <p:grpSpPr>
          <a:xfrm>
            <a:off x="1013661" y="1085850"/>
            <a:ext cx="10334953" cy="6343108"/>
            <a:chOff x="-20052" y="76200"/>
            <a:chExt cx="13779938" cy="8457483"/>
          </a:xfrm>
        </p:grpSpPr>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60" t="21264" r="6608" b="71845"/>
            <a:stretch>
              <a:fillRect/>
            </a:stretch>
          </p:blipFill>
          <p:spPr>
            <a:xfrm>
              <a:off x="-20052" y="1943361"/>
              <a:ext cx="7254740" cy="536151"/>
            </a:xfrm>
            <a:prstGeom prst="rect">
              <a:avLst/>
            </a:prstGeom>
          </p:spPr>
        </p:pic>
        <p:sp>
          <p:nvSpPr>
            <p:cNvPr id="6" name="TextBox 6"/>
            <p:cNvSpPr txBox="1"/>
            <p:nvPr/>
          </p:nvSpPr>
          <p:spPr>
            <a:xfrm>
              <a:off x="-20052" y="76200"/>
              <a:ext cx="13779938" cy="1628567"/>
            </a:xfrm>
            <a:prstGeom prst="rect">
              <a:avLst/>
            </a:prstGeom>
          </p:spPr>
          <p:txBody>
            <a:bodyPr wrap="square" lIns="0" tIns="0" rIns="0" bIns="0" rtlCol="0" anchor="t">
              <a:spAutoFit/>
            </a:bodyPr>
            <a:lstStyle/>
            <a:p>
              <a:pPr marL="0" lvl="0" indent="0">
                <a:lnSpc>
                  <a:spcPts val="9349"/>
                </a:lnSpc>
                <a:spcBef>
                  <a:spcPct val="0"/>
                </a:spcBef>
              </a:pPr>
              <a:r>
                <a:rPr lang="en-US" sz="8499">
                  <a:solidFill>
                    <a:srgbClr val="FFFFFF"/>
                  </a:solidFill>
                  <a:latin typeface="Hammersmith One Bold"/>
                </a:rPr>
                <a:t>Pause and Reflect</a:t>
              </a:r>
            </a:p>
          </p:txBody>
        </p:sp>
        <p:sp>
          <p:nvSpPr>
            <p:cNvPr id="7" name="TextBox 7"/>
            <p:cNvSpPr txBox="1"/>
            <p:nvPr/>
          </p:nvSpPr>
          <p:spPr>
            <a:xfrm>
              <a:off x="-20052" y="2842892"/>
              <a:ext cx="11132991" cy="5690791"/>
            </a:xfrm>
            <a:prstGeom prst="rect">
              <a:avLst/>
            </a:prstGeom>
          </p:spPr>
          <p:txBody>
            <a:bodyPr wrap="square" lIns="0" tIns="0" rIns="0" bIns="0" rtlCol="0" anchor="t">
              <a:spAutoFit/>
            </a:bodyPr>
            <a:lstStyle/>
            <a:p>
              <a:pPr>
                <a:lnSpc>
                  <a:spcPts val="4200"/>
                </a:lnSpc>
              </a:pPr>
              <a:r>
                <a:rPr lang="en-US" sz="3000">
                  <a:solidFill>
                    <a:srgbClr val="FFFFFF"/>
                  </a:solidFill>
                  <a:latin typeface="Clear Sans Regular"/>
                  <a:cs typeface="Clear Sans Regular"/>
                </a:rPr>
                <a:t>How did this activity make you feel?</a:t>
              </a:r>
              <a:endParaRPr lang="en-US" sz="3000">
                <a:solidFill>
                  <a:srgbClr val="FFFFFF"/>
                </a:solidFill>
                <a:latin typeface="Clear Sans Regular"/>
              </a:endParaRPr>
            </a:p>
            <a:p>
              <a:pPr>
                <a:lnSpc>
                  <a:spcPts val="4200"/>
                </a:lnSpc>
              </a:pPr>
              <a:endParaRPr lang="en-US" sz="3000">
                <a:solidFill>
                  <a:srgbClr val="FFFFFF"/>
                </a:solidFill>
                <a:latin typeface="Clear Sans Regular"/>
                <a:cs typeface="Clear Sans Regular"/>
              </a:endParaRPr>
            </a:p>
            <a:p>
              <a:pPr>
                <a:lnSpc>
                  <a:spcPts val="4200"/>
                </a:lnSpc>
              </a:pPr>
              <a:r>
                <a:rPr lang="en-US" sz="3000">
                  <a:solidFill>
                    <a:srgbClr val="FFFFFF"/>
                  </a:solidFill>
                  <a:latin typeface="Clear Sans Regular"/>
                  <a:cs typeface="Clear Sans Regular"/>
                </a:rPr>
                <a:t>How often have you been asked similar questions?</a:t>
              </a:r>
            </a:p>
            <a:p>
              <a:pPr>
                <a:lnSpc>
                  <a:spcPts val="4200"/>
                </a:lnSpc>
              </a:pPr>
              <a:endParaRPr lang="en-US" sz="3000">
                <a:solidFill>
                  <a:srgbClr val="FFFFFF"/>
                </a:solidFill>
                <a:latin typeface="Clear Sans Regular"/>
                <a:cs typeface="Clear Sans Regular"/>
              </a:endParaRPr>
            </a:p>
            <a:p>
              <a:pPr>
                <a:lnSpc>
                  <a:spcPts val="4200"/>
                </a:lnSpc>
              </a:pPr>
              <a:r>
                <a:rPr lang="en-US" sz="3000">
                  <a:solidFill>
                    <a:srgbClr val="FFFFFF"/>
                  </a:solidFill>
                  <a:latin typeface="Clear Sans Regular"/>
                  <a:cs typeface="Clear Sans Regular"/>
                </a:rPr>
                <a:t>How are expectations different for males vs females?</a:t>
              </a:r>
            </a:p>
            <a:p>
              <a:pPr>
                <a:lnSpc>
                  <a:spcPts val="4200"/>
                </a:lnSpc>
              </a:pPr>
              <a:endParaRPr lang="en-US" sz="3000">
                <a:solidFill>
                  <a:srgbClr val="FFFFFF"/>
                </a:solidFill>
                <a:latin typeface="Clear Sans Regular"/>
                <a:cs typeface="Clear Sans Regular"/>
              </a:endParaRPr>
            </a:p>
          </p:txBody>
        </p:sp>
      </p:grpSp>
      <p:pic>
        <p:nvPicPr>
          <p:cNvPr id="2" name="Picture 7" descr="Qr code&#10;&#10;Description automatically generated">
            <a:extLst>
              <a:ext uri="{FF2B5EF4-FFF2-40B4-BE49-F238E27FC236}">
                <a16:creationId xmlns:a16="http://schemas.microsoft.com/office/drawing/2014/main" id="{F612D527-45D5-21B0-71BB-BD5DA2CE8BD5}"/>
              </a:ext>
            </a:extLst>
          </p:cNvPr>
          <p:cNvPicPr>
            <a:picLocks noChangeAspect="1"/>
          </p:cNvPicPr>
          <p:nvPr/>
        </p:nvPicPr>
        <p:blipFill>
          <a:blip r:embed="rId7"/>
          <a:stretch>
            <a:fillRect/>
          </a:stretch>
        </p:blipFill>
        <p:spPr>
          <a:xfrm>
            <a:off x="12554953" y="3441032"/>
            <a:ext cx="4307305" cy="4307305"/>
          </a:xfrm>
          <a:prstGeom prst="rect">
            <a:avLst/>
          </a:prstGeom>
        </p:spPr>
      </p:pic>
    </p:spTree>
    <p:extLst>
      <p:ext uri="{BB962C8B-B14F-4D97-AF65-F5344CB8AC3E}">
        <p14:creationId xmlns:p14="http://schemas.microsoft.com/office/powerpoint/2010/main" val="1604896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00370" y="1426097"/>
            <a:ext cx="5418613" cy="2259658"/>
          </a:xfrm>
          <a:prstGeom prst="rect">
            <a:avLst/>
          </a:prstGeom>
        </p:spPr>
        <p:txBody>
          <a:bodyPr lIns="0" tIns="0" rIns="0" bIns="0" rtlCol="0" anchor="t">
            <a:spAutoFit/>
          </a:bodyPr>
          <a:lstStyle/>
          <a:p>
            <a:pPr>
              <a:lnSpc>
                <a:spcPts val="9099"/>
              </a:lnSpc>
            </a:pPr>
            <a:r>
              <a:rPr lang="en-US" sz="6950" spc="-139">
                <a:solidFill>
                  <a:srgbClr val="000000"/>
                </a:solidFill>
                <a:latin typeface="Clear Sans Regular"/>
              </a:rPr>
              <a:t>Expectations of Females</a:t>
            </a:r>
            <a:endParaRPr lang="en-US" sz="6950" spc="-139">
              <a:solidFill>
                <a:srgbClr val="000000"/>
              </a:solidFill>
              <a:latin typeface="Clear Sans Regular"/>
              <a:cs typeface="Clear Sans Regular"/>
            </a:endParaRPr>
          </a:p>
        </p:txBody>
      </p:sp>
      <p:sp>
        <p:nvSpPr>
          <p:cNvPr id="3" name="TextBox 3"/>
          <p:cNvSpPr txBox="1"/>
          <p:nvPr/>
        </p:nvSpPr>
        <p:spPr>
          <a:xfrm>
            <a:off x="1500370" y="6243845"/>
            <a:ext cx="5418613" cy="2259658"/>
          </a:xfrm>
          <a:prstGeom prst="rect">
            <a:avLst/>
          </a:prstGeom>
        </p:spPr>
        <p:txBody>
          <a:bodyPr lIns="0" tIns="0" rIns="0" bIns="0" rtlCol="0" anchor="t">
            <a:spAutoFit/>
          </a:bodyPr>
          <a:lstStyle/>
          <a:p>
            <a:pPr>
              <a:lnSpc>
                <a:spcPts val="9099"/>
              </a:lnSpc>
            </a:pPr>
            <a:r>
              <a:rPr lang="en-US" sz="6950" spc="-139">
                <a:solidFill>
                  <a:srgbClr val="000000"/>
                </a:solidFill>
                <a:latin typeface="Clear Sans Regular"/>
              </a:rPr>
              <a:t>Expectations of Males</a:t>
            </a:r>
            <a:endParaRPr lang="en-US" sz="6950" spc="-139">
              <a:solidFill>
                <a:srgbClr val="000000"/>
              </a:solidFill>
              <a:latin typeface="Clear Sans Regular"/>
              <a:cs typeface="Clear Sans Regular"/>
            </a:endParaRPr>
          </a:p>
        </p:txBody>
      </p:sp>
      <p:sp>
        <p:nvSpPr>
          <p:cNvPr id="4" name="AutoShape 4"/>
          <p:cNvSpPr/>
          <p:nvPr/>
        </p:nvSpPr>
        <p:spPr>
          <a:xfrm>
            <a:off x="1500370" y="5133975"/>
            <a:ext cx="15287260" cy="0"/>
          </a:xfrm>
          <a:prstGeom prst="line">
            <a:avLst/>
          </a:prstGeom>
          <a:ln w="19050" cap="rnd">
            <a:solidFill>
              <a:srgbClr val="FFB923"/>
            </a:solidFill>
            <a:prstDash val="solid"/>
            <a:headEnd type="none" w="sm" len="sm"/>
            <a:tailEnd type="none" w="sm" len="sm"/>
          </a:ln>
        </p:spPr>
      </p:sp>
      <p:grpSp>
        <p:nvGrpSpPr>
          <p:cNvPr id="5" name="Group 5"/>
          <p:cNvGrpSpPr/>
          <p:nvPr/>
        </p:nvGrpSpPr>
        <p:grpSpPr>
          <a:xfrm>
            <a:off x="9672649" y="1440385"/>
            <a:ext cx="7114981" cy="1036438"/>
            <a:chOff x="0" y="-57149"/>
            <a:chExt cx="9486642" cy="1381917"/>
          </a:xfrm>
        </p:grpSpPr>
        <p:sp>
          <p:nvSpPr>
            <p:cNvPr id="6" name="TextBox 6"/>
            <p:cNvSpPr txBox="1"/>
            <p:nvPr/>
          </p:nvSpPr>
          <p:spPr>
            <a:xfrm>
              <a:off x="1272984" y="-57149"/>
              <a:ext cx="8213658" cy="1381917"/>
            </a:xfrm>
            <a:prstGeom prst="rect">
              <a:avLst/>
            </a:prstGeom>
          </p:spPr>
          <p:txBody>
            <a:bodyPr lIns="0" tIns="0" rIns="0" bIns="0" rtlCol="0" anchor="t">
              <a:spAutoFit/>
            </a:bodyPr>
            <a:lstStyle/>
            <a:p>
              <a:pPr>
                <a:lnSpc>
                  <a:spcPts val="4200"/>
                </a:lnSpc>
              </a:pPr>
              <a:r>
                <a:rPr lang="en-US" sz="3000" b="1">
                  <a:solidFill>
                    <a:srgbClr val="000000"/>
                  </a:solidFill>
                  <a:latin typeface="Clear Sans Regular"/>
                </a:rPr>
                <a:t>Personality traits</a:t>
              </a:r>
              <a:endParaRPr lang="en-US" sz="3000" b="1">
                <a:solidFill>
                  <a:srgbClr val="000000"/>
                </a:solidFill>
                <a:latin typeface="Clear Sans Regular"/>
                <a:cs typeface="Clear Sans Regular"/>
              </a:endParaRPr>
            </a:p>
            <a:p>
              <a:pPr>
                <a:lnSpc>
                  <a:spcPts val="4200"/>
                </a:lnSpc>
              </a:pPr>
              <a:r>
                <a:rPr lang="en-US" sz="3000">
                  <a:solidFill>
                    <a:srgbClr val="000000"/>
                  </a:solidFill>
                  <a:latin typeface="Clear Sans Regular"/>
                  <a:cs typeface="Clear Sans Regular"/>
                </a:rPr>
                <a:t>Empathy, nurturing, kindness</a:t>
              </a: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50" r="34"/>
            <a:stretch>
              <a:fillRect/>
            </a:stretch>
          </p:blipFill>
          <p:spPr>
            <a:xfrm rot="5400000">
              <a:off x="249" y="10951"/>
              <a:ext cx="587199" cy="587698"/>
            </a:xfrm>
            <a:prstGeom prst="rect">
              <a:avLst/>
            </a:prstGeom>
          </p:spPr>
        </p:pic>
      </p:grpSp>
      <p:grpSp>
        <p:nvGrpSpPr>
          <p:cNvPr id="8" name="Group 8"/>
          <p:cNvGrpSpPr/>
          <p:nvPr/>
        </p:nvGrpSpPr>
        <p:grpSpPr>
          <a:xfrm>
            <a:off x="9672649" y="2472689"/>
            <a:ext cx="7114981" cy="1575047"/>
            <a:chOff x="0" y="-57149"/>
            <a:chExt cx="9486642" cy="2100062"/>
          </a:xfrm>
        </p:grpSpPr>
        <p:sp>
          <p:nvSpPr>
            <p:cNvPr id="9" name="TextBox 9"/>
            <p:cNvSpPr txBox="1"/>
            <p:nvPr/>
          </p:nvSpPr>
          <p:spPr>
            <a:xfrm>
              <a:off x="1272984" y="-57149"/>
              <a:ext cx="8213658" cy="2100062"/>
            </a:xfrm>
            <a:prstGeom prst="rect">
              <a:avLst/>
            </a:prstGeom>
          </p:spPr>
          <p:txBody>
            <a:bodyPr lIns="0" tIns="0" rIns="0" bIns="0" rtlCol="0" anchor="t">
              <a:spAutoFit/>
            </a:bodyPr>
            <a:lstStyle/>
            <a:p>
              <a:pPr>
                <a:lnSpc>
                  <a:spcPts val="4200"/>
                </a:lnSpc>
              </a:pPr>
              <a:r>
                <a:rPr lang="en-US" sz="3000" b="1">
                  <a:solidFill>
                    <a:srgbClr val="000000"/>
                  </a:solidFill>
                  <a:latin typeface="Clear Sans Regular"/>
                </a:rPr>
                <a:t>Domestic behaviors</a:t>
              </a:r>
              <a:endParaRPr lang="en-US" sz="3000" b="1">
                <a:solidFill>
                  <a:srgbClr val="000000"/>
                </a:solidFill>
                <a:latin typeface="Clear Sans Regular"/>
                <a:cs typeface="Clear Sans Regular"/>
              </a:endParaRPr>
            </a:p>
            <a:p>
              <a:pPr>
                <a:lnSpc>
                  <a:spcPts val="4200"/>
                </a:lnSpc>
              </a:pPr>
              <a:r>
                <a:rPr lang="en-US" sz="3000">
                  <a:solidFill>
                    <a:srgbClr val="000000"/>
                  </a:solidFill>
                  <a:latin typeface="Clear Sans Regular"/>
                  <a:cs typeface="Clear Sans Regular"/>
                </a:rPr>
                <a:t>Childcare, cooking, cleaning</a:t>
              </a:r>
              <a:endParaRPr lang="en-US" sz="3000" b="1">
                <a:solidFill>
                  <a:srgbClr val="000000"/>
                </a:solidFill>
                <a:latin typeface="Clear Sans Regular"/>
                <a:cs typeface="Clear Sans Regular"/>
              </a:endParaRPr>
            </a:p>
            <a:p>
              <a:pPr>
                <a:lnSpc>
                  <a:spcPts val="4200"/>
                </a:lnSpc>
              </a:pPr>
              <a:endParaRPr lang="en-US" sz="3000">
                <a:solidFill>
                  <a:srgbClr val="000000"/>
                </a:solidFill>
                <a:latin typeface="Clear Sans Regular"/>
                <a:cs typeface="Clear Sans Regular"/>
              </a:endParaRPr>
            </a:p>
          </p:txBody>
        </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50" r="34"/>
            <a:stretch>
              <a:fillRect/>
            </a:stretch>
          </p:blipFill>
          <p:spPr>
            <a:xfrm rot="5400000">
              <a:off x="249" y="10951"/>
              <a:ext cx="587199" cy="587698"/>
            </a:xfrm>
            <a:prstGeom prst="rect">
              <a:avLst/>
            </a:prstGeom>
          </p:spPr>
        </p:pic>
      </p:grpSp>
      <p:grpSp>
        <p:nvGrpSpPr>
          <p:cNvPr id="11" name="Group 11"/>
          <p:cNvGrpSpPr/>
          <p:nvPr/>
        </p:nvGrpSpPr>
        <p:grpSpPr>
          <a:xfrm>
            <a:off x="9672649" y="3547855"/>
            <a:ext cx="7114981" cy="457200"/>
            <a:chOff x="0" y="0"/>
            <a:chExt cx="9486642" cy="609600"/>
          </a:xfrm>
        </p:grpSpPr>
        <p:sp>
          <p:nvSpPr>
            <p:cNvPr id="12" name="TextBox 12"/>
            <p:cNvSpPr txBox="1"/>
            <p:nvPr/>
          </p:nvSpPr>
          <p:spPr>
            <a:xfrm>
              <a:off x="1272984" y="-57150"/>
              <a:ext cx="8213658" cy="666750"/>
            </a:xfrm>
            <a:prstGeom prst="rect">
              <a:avLst/>
            </a:prstGeom>
          </p:spPr>
          <p:txBody>
            <a:bodyPr lIns="0" tIns="0" rIns="0" bIns="0" rtlCol="0" anchor="t">
              <a:spAutoFit/>
            </a:bodyPr>
            <a:lstStyle/>
            <a:p>
              <a:pPr>
                <a:lnSpc>
                  <a:spcPts val="4200"/>
                </a:lnSpc>
              </a:pPr>
              <a:r>
                <a:rPr lang="en-US" sz="3000" b="1">
                  <a:solidFill>
                    <a:srgbClr val="000000"/>
                  </a:solidFill>
                  <a:latin typeface="Clear Sans Regular"/>
                </a:rPr>
                <a:t>Occupational expectations</a:t>
              </a:r>
              <a:endParaRPr lang="en-US" b="1">
                <a:cs typeface="Calibri"/>
              </a:endParaRPr>
            </a:p>
          </p:txBody>
        </p:sp>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50" r="34"/>
            <a:stretch>
              <a:fillRect/>
            </a:stretch>
          </p:blipFill>
          <p:spPr>
            <a:xfrm rot="5400000">
              <a:off x="249" y="10951"/>
              <a:ext cx="587199" cy="587698"/>
            </a:xfrm>
            <a:prstGeom prst="rect">
              <a:avLst/>
            </a:prstGeom>
          </p:spPr>
        </p:pic>
      </p:grpSp>
      <p:grpSp>
        <p:nvGrpSpPr>
          <p:cNvPr id="14" name="Group 14"/>
          <p:cNvGrpSpPr/>
          <p:nvPr/>
        </p:nvGrpSpPr>
        <p:grpSpPr>
          <a:xfrm>
            <a:off x="9672649" y="6258133"/>
            <a:ext cx="7114981" cy="1036438"/>
            <a:chOff x="0" y="-57149"/>
            <a:chExt cx="9486642" cy="1381917"/>
          </a:xfrm>
        </p:grpSpPr>
        <p:sp>
          <p:nvSpPr>
            <p:cNvPr id="15" name="TextBox 15"/>
            <p:cNvSpPr txBox="1"/>
            <p:nvPr/>
          </p:nvSpPr>
          <p:spPr>
            <a:xfrm>
              <a:off x="1272984" y="-57149"/>
              <a:ext cx="8213658" cy="1381917"/>
            </a:xfrm>
            <a:prstGeom prst="rect">
              <a:avLst/>
            </a:prstGeom>
          </p:spPr>
          <p:txBody>
            <a:bodyPr lIns="0" tIns="0" rIns="0" bIns="0" rtlCol="0" anchor="t">
              <a:spAutoFit/>
            </a:bodyPr>
            <a:lstStyle/>
            <a:p>
              <a:pPr>
                <a:lnSpc>
                  <a:spcPts val="4200"/>
                </a:lnSpc>
              </a:pPr>
              <a:r>
                <a:rPr lang="en-US" sz="3000" b="1">
                  <a:solidFill>
                    <a:srgbClr val="000000"/>
                  </a:solidFill>
                  <a:latin typeface="Clear Sans Regular"/>
                </a:rPr>
                <a:t>Personality traits</a:t>
              </a:r>
            </a:p>
            <a:p>
              <a:pPr>
                <a:lnSpc>
                  <a:spcPts val="4200"/>
                </a:lnSpc>
              </a:pPr>
              <a:r>
                <a:rPr lang="en-US" sz="3000">
                  <a:latin typeface="Clear Sans Regular"/>
                  <a:cs typeface="Clear Sans Regular"/>
                </a:rPr>
                <a:t>Self-confident, ambitious, tough</a:t>
              </a:r>
              <a:endParaRPr lang="en-US" sz="3000" b="1">
                <a:latin typeface="Clear Sans Regular"/>
                <a:cs typeface="Clear Sans Regular"/>
              </a:endParaRPr>
            </a:p>
          </p:txBody>
        </p:sp>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50" r="34"/>
            <a:stretch>
              <a:fillRect/>
            </a:stretch>
          </p:blipFill>
          <p:spPr>
            <a:xfrm rot="5400000">
              <a:off x="249" y="10951"/>
              <a:ext cx="587199" cy="587698"/>
            </a:xfrm>
            <a:prstGeom prst="rect">
              <a:avLst/>
            </a:prstGeom>
          </p:spPr>
        </p:pic>
      </p:grpSp>
      <p:grpSp>
        <p:nvGrpSpPr>
          <p:cNvPr id="17" name="Group 17"/>
          <p:cNvGrpSpPr/>
          <p:nvPr/>
        </p:nvGrpSpPr>
        <p:grpSpPr>
          <a:xfrm>
            <a:off x="9672649" y="7290437"/>
            <a:ext cx="7114981" cy="1036438"/>
            <a:chOff x="0" y="-57149"/>
            <a:chExt cx="9486642" cy="1381917"/>
          </a:xfrm>
        </p:grpSpPr>
        <p:sp>
          <p:nvSpPr>
            <p:cNvPr id="18" name="TextBox 18"/>
            <p:cNvSpPr txBox="1"/>
            <p:nvPr/>
          </p:nvSpPr>
          <p:spPr>
            <a:xfrm>
              <a:off x="1272984" y="-57149"/>
              <a:ext cx="8213658" cy="1381917"/>
            </a:xfrm>
            <a:prstGeom prst="rect">
              <a:avLst/>
            </a:prstGeom>
          </p:spPr>
          <p:txBody>
            <a:bodyPr lIns="0" tIns="0" rIns="0" bIns="0" rtlCol="0" anchor="t">
              <a:spAutoFit/>
            </a:bodyPr>
            <a:lstStyle/>
            <a:p>
              <a:pPr>
                <a:lnSpc>
                  <a:spcPts val="4200"/>
                </a:lnSpc>
              </a:pPr>
              <a:r>
                <a:rPr lang="en-US" sz="3000" b="1">
                  <a:solidFill>
                    <a:srgbClr val="000000"/>
                  </a:solidFill>
                  <a:latin typeface="Clear Sans Regular"/>
                </a:rPr>
                <a:t>Domestic behaviors</a:t>
              </a:r>
              <a:endParaRPr lang="en-US" sz="3000" b="1">
                <a:solidFill>
                  <a:srgbClr val="000000"/>
                </a:solidFill>
                <a:latin typeface="Clear Sans Regular"/>
                <a:cs typeface="Clear Sans Regular"/>
              </a:endParaRPr>
            </a:p>
            <a:p>
              <a:pPr>
                <a:lnSpc>
                  <a:spcPts val="4200"/>
                </a:lnSpc>
              </a:pPr>
              <a:r>
                <a:rPr lang="en-US" sz="3000">
                  <a:latin typeface="Clear Sans Regular"/>
                  <a:cs typeface="Clear Sans Regular"/>
                </a:rPr>
                <a:t>Finances, home repairs, automotive</a:t>
              </a:r>
            </a:p>
          </p:txBody>
        </p:sp>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50" r="34"/>
            <a:stretch>
              <a:fillRect/>
            </a:stretch>
          </p:blipFill>
          <p:spPr>
            <a:xfrm rot="5400000">
              <a:off x="249" y="10951"/>
              <a:ext cx="587199" cy="587698"/>
            </a:xfrm>
            <a:prstGeom prst="rect">
              <a:avLst/>
            </a:prstGeom>
          </p:spPr>
        </p:pic>
      </p:grpSp>
      <p:grpSp>
        <p:nvGrpSpPr>
          <p:cNvPr id="20" name="Group 20"/>
          <p:cNvGrpSpPr/>
          <p:nvPr/>
        </p:nvGrpSpPr>
        <p:grpSpPr>
          <a:xfrm>
            <a:off x="9672649" y="8322741"/>
            <a:ext cx="7114981" cy="1036438"/>
            <a:chOff x="0" y="-57149"/>
            <a:chExt cx="9486642" cy="1381918"/>
          </a:xfrm>
        </p:grpSpPr>
        <p:sp>
          <p:nvSpPr>
            <p:cNvPr id="21" name="TextBox 21"/>
            <p:cNvSpPr txBox="1"/>
            <p:nvPr/>
          </p:nvSpPr>
          <p:spPr>
            <a:xfrm>
              <a:off x="1272984" y="-57149"/>
              <a:ext cx="8213658" cy="1381918"/>
            </a:xfrm>
            <a:prstGeom prst="rect">
              <a:avLst/>
            </a:prstGeom>
          </p:spPr>
          <p:txBody>
            <a:bodyPr lIns="0" tIns="0" rIns="0" bIns="0" rtlCol="0" anchor="t">
              <a:spAutoFit/>
            </a:bodyPr>
            <a:lstStyle/>
            <a:p>
              <a:pPr>
                <a:lnSpc>
                  <a:spcPts val="4200"/>
                </a:lnSpc>
              </a:pPr>
              <a:r>
                <a:rPr lang="en-US" sz="3000" b="1">
                  <a:solidFill>
                    <a:srgbClr val="000000"/>
                  </a:solidFill>
                  <a:latin typeface="Clear Sans Regular"/>
                  <a:ea typeface="+mn-lt"/>
                  <a:cs typeface="+mn-lt"/>
                </a:rPr>
                <a:t>Occupational expectations</a:t>
              </a:r>
            </a:p>
            <a:p>
              <a:pPr>
                <a:lnSpc>
                  <a:spcPts val="4200"/>
                </a:lnSpc>
              </a:pPr>
              <a:endParaRPr lang="en-US" sz="3000">
                <a:latin typeface="Clear Sans Regular"/>
                <a:ea typeface="+mn-lt"/>
                <a:cs typeface="+mn-lt"/>
              </a:endParaRPr>
            </a:p>
          </p:txBody>
        </p:sp>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50" r="34"/>
            <a:stretch>
              <a:fillRect/>
            </a:stretch>
          </p:blipFill>
          <p:spPr>
            <a:xfrm rot="5400000">
              <a:off x="249" y="10951"/>
              <a:ext cx="587199" cy="587698"/>
            </a:xfrm>
            <a:prstGeom prst="rect">
              <a:avLst/>
            </a:prstGeom>
          </p:spPr>
        </p:pic>
      </p:grpSp>
      <p:sp>
        <p:nvSpPr>
          <p:cNvPr id="23" name="TextBox 22">
            <a:extLst>
              <a:ext uri="{FF2B5EF4-FFF2-40B4-BE49-F238E27FC236}">
                <a16:creationId xmlns:a16="http://schemas.microsoft.com/office/drawing/2014/main" id="{A1D67073-AFF6-8A43-95F7-7E8D0FFF12E3}"/>
              </a:ext>
            </a:extLst>
          </p:cNvPr>
          <p:cNvSpPr txBox="1"/>
          <p:nvPr/>
        </p:nvSpPr>
        <p:spPr>
          <a:xfrm>
            <a:off x="796315" y="9887238"/>
            <a:ext cx="1348175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aseline="30000">
                <a:ea typeface="+mn-lt"/>
                <a:cs typeface="+mn-lt"/>
              </a:rPr>
              <a:t>Gender Identity &amp; Roles | Feminine Traits &amp; Stereotypes. Accessed February 16, 2023. </a:t>
            </a:r>
            <a:r>
              <a:rPr lang="en-US" sz="1200" baseline="30000">
                <a:ea typeface="+mn-lt"/>
                <a:cs typeface="+mn-lt"/>
                <a:hlinkClick r:id="rId4"/>
              </a:rPr>
              <a:t>https://www.plannedparenthood.org/learn/gender-identity/sex-gender-identity/what-are-gender-roles-and-stereotypes</a:t>
            </a:r>
            <a:endParaRPr lang="en-US" sz="1200" baseline="30000">
              <a:ea typeface="+mn-lt"/>
              <a:cs typeface="+mn-lt"/>
            </a:endParaRPr>
          </a:p>
          <a:p>
            <a:pPr algn="l"/>
            <a:endParaRPr lang="en-US" baseline="30000">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B923"/>
        </a:solidFill>
        <a:effectLst/>
      </p:bgPr>
    </p:bg>
    <p:spTree>
      <p:nvGrpSpPr>
        <p:cNvPr id="1" name=""/>
        <p:cNvGrpSpPr/>
        <p:nvPr/>
      </p:nvGrpSpPr>
      <p:grpSpPr>
        <a:xfrm>
          <a:off x="0" y="0"/>
          <a:ext cx="0" cy="0"/>
          <a:chOff x="0" y="0"/>
          <a:chExt cx="0" cy="0"/>
        </a:xfrm>
      </p:grpSpPr>
      <p:sp>
        <p:nvSpPr>
          <p:cNvPr id="2" name="AutoShape 2"/>
          <p:cNvSpPr/>
          <p:nvPr/>
        </p:nvSpPr>
        <p:spPr>
          <a:xfrm>
            <a:off x="-267999" y="-237076"/>
            <a:ext cx="7143641" cy="10761151"/>
          </a:xfrm>
          <a:prstGeom prst="rect">
            <a:avLst/>
          </a:prstGeom>
          <a:solidFill>
            <a:srgbClr val="FFFFFF"/>
          </a:solidFill>
        </p:spPr>
      </p:sp>
      <p:sp>
        <p:nvSpPr>
          <p:cNvPr id="3" name="TextBox 3"/>
          <p:cNvSpPr txBox="1"/>
          <p:nvPr/>
        </p:nvSpPr>
        <p:spPr>
          <a:xfrm>
            <a:off x="788669" y="1789473"/>
            <a:ext cx="5684252" cy="3604833"/>
          </a:xfrm>
          <a:prstGeom prst="rect">
            <a:avLst/>
          </a:prstGeom>
        </p:spPr>
        <p:txBody>
          <a:bodyPr wrap="square" lIns="0" tIns="0" rIns="0" bIns="0" rtlCol="0" anchor="t">
            <a:spAutoFit/>
          </a:bodyPr>
          <a:lstStyle/>
          <a:p>
            <a:pPr>
              <a:lnSpc>
                <a:spcPts val="9349"/>
              </a:lnSpc>
            </a:pPr>
            <a:r>
              <a:rPr lang="en-US" sz="8000">
                <a:solidFill>
                  <a:srgbClr val="000000"/>
                </a:solidFill>
                <a:latin typeface="Hammersmith One Bold"/>
              </a:rPr>
              <a:t>Non-promotable tasks</a:t>
            </a:r>
            <a:endParaRPr lang="en-US" sz="8000"/>
          </a:p>
        </p:txBody>
      </p:sp>
      <p:sp>
        <p:nvSpPr>
          <p:cNvPr id="4" name="TextBox 4"/>
          <p:cNvSpPr txBox="1"/>
          <p:nvPr/>
        </p:nvSpPr>
        <p:spPr>
          <a:xfrm>
            <a:off x="981643" y="5925777"/>
            <a:ext cx="4912356" cy="2113656"/>
          </a:xfrm>
          <a:prstGeom prst="rect">
            <a:avLst/>
          </a:prstGeom>
        </p:spPr>
        <p:txBody>
          <a:bodyPr lIns="0" tIns="0" rIns="0" bIns="0" rtlCol="0" anchor="t">
            <a:spAutoFit/>
          </a:bodyPr>
          <a:lstStyle/>
          <a:p>
            <a:pPr>
              <a:lnSpc>
                <a:spcPts val="4200"/>
              </a:lnSpc>
            </a:pPr>
            <a:r>
              <a:rPr lang="en-US" sz="3000">
                <a:solidFill>
                  <a:srgbClr val="000000"/>
                </a:solidFill>
                <a:latin typeface="Clear Sans Regular"/>
                <a:cs typeface="Clear Sans Regular"/>
              </a:rPr>
              <a:t>A non-promotable task (NPT) matters to the organization but will not help your career.</a:t>
            </a:r>
          </a:p>
        </p:txBody>
      </p:sp>
      <p:grpSp>
        <p:nvGrpSpPr>
          <p:cNvPr id="5" name="Group 5"/>
          <p:cNvGrpSpPr/>
          <p:nvPr/>
        </p:nvGrpSpPr>
        <p:grpSpPr>
          <a:xfrm>
            <a:off x="8219696" y="1101343"/>
            <a:ext cx="8771798" cy="426255"/>
            <a:chOff x="0" y="90920"/>
            <a:chExt cx="11695731" cy="568340"/>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50" r="34"/>
            <a:stretch>
              <a:fillRect/>
            </a:stretch>
          </p:blipFill>
          <p:spPr>
            <a:xfrm rot="5400000">
              <a:off x="226" y="126774"/>
              <a:ext cx="532260" cy="532712"/>
            </a:xfrm>
            <a:prstGeom prst="rect">
              <a:avLst/>
            </a:prstGeom>
          </p:spPr>
        </p:pic>
        <p:sp>
          <p:nvSpPr>
            <p:cNvPr id="7" name="TextBox 7"/>
            <p:cNvSpPr txBox="1"/>
            <p:nvPr/>
          </p:nvSpPr>
          <p:spPr>
            <a:xfrm>
              <a:off x="1093551" y="90920"/>
              <a:ext cx="10602180" cy="551091"/>
            </a:xfrm>
            <a:prstGeom prst="rect">
              <a:avLst/>
            </a:prstGeom>
          </p:spPr>
          <p:txBody>
            <a:bodyPr lIns="0" tIns="0" rIns="0" bIns="0" rtlCol="0" anchor="t">
              <a:spAutoFit/>
            </a:bodyPr>
            <a:lstStyle/>
            <a:p>
              <a:pPr>
                <a:lnSpc>
                  <a:spcPts val="3499"/>
                </a:lnSpc>
              </a:pPr>
              <a:r>
                <a:rPr lang="en-US" sz="2450">
                  <a:solidFill>
                    <a:srgbClr val="000000"/>
                  </a:solidFill>
                  <a:latin typeface="Clear Sans Regular"/>
                  <a:cs typeface="Clear Sans Regular"/>
                </a:rPr>
                <a:t>Helping others and filling in</a:t>
              </a:r>
            </a:p>
          </p:txBody>
        </p:sp>
      </p:grpSp>
      <p:grpSp>
        <p:nvGrpSpPr>
          <p:cNvPr id="8" name="Group 8"/>
          <p:cNvGrpSpPr/>
          <p:nvPr/>
        </p:nvGrpSpPr>
        <p:grpSpPr>
          <a:xfrm>
            <a:off x="8219696" y="1979214"/>
            <a:ext cx="8771798" cy="413318"/>
            <a:chOff x="0" y="110711"/>
            <a:chExt cx="11695731" cy="551090"/>
          </a:xfrm>
        </p:grpSpPr>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50" r="34"/>
            <a:stretch>
              <a:fillRect/>
            </a:stretch>
          </p:blipFill>
          <p:spPr>
            <a:xfrm rot="5400000">
              <a:off x="226" y="126774"/>
              <a:ext cx="532260" cy="532712"/>
            </a:xfrm>
            <a:prstGeom prst="rect">
              <a:avLst/>
            </a:prstGeom>
          </p:spPr>
        </p:pic>
        <p:sp>
          <p:nvSpPr>
            <p:cNvPr id="10" name="TextBox 10"/>
            <p:cNvSpPr txBox="1"/>
            <p:nvPr/>
          </p:nvSpPr>
          <p:spPr>
            <a:xfrm>
              <a:off x="1093551" y="110711"/>
              <a:ext cx="10602180" cy="551090"/>
            </a:xfrm>
            <a:prstGeom prst="rect">
              <a:avLst/>
            </a:prstGeom>
          </p:spPr>
          <p:txBody>
            <a:bodyPr lIns="0" tIns="0" rIns="0" bIns="0" rtlCol="0" anchor="t">
              <a:spAutoFit/>
            </a:bodyPr>
            <a:lstStyle/>
            <a:p>
              <a:pPr>
                <a:lnSpc>
                  <a:spcPts val="3499"/>
                </a:lnSpc>
              </a:pPr>
              <a:r>
                <a:rPr lang="en-US" sz="2450">
                  <a:solidFill>
                    <a:srgbClr val="000000"/>
                  </a:solidFill>
                  <a:latin typeface="Clear Sans Regular"/>
                  <a:cs typeface="Clear Sans Regular"/>
                </a:rPr>
                <a:t>Organizing and coordinating the work of others</a:t>
              </a:r>
            </a:p>
          </p:txBody>
        </p:sp>
      </p:grpSp>
      <p:grpSp>
        <p:nvGrpSpPr>
          <p:cNvPr id="11" name="Group 11"/>
          <p:cNvGrpSpPr/>
          <p:nvPr/>
        </p:nvGrpSpPr>
        <p:grpSpPr>
          <a:xfrm>
            <a:off x="8219696" y="2843638"/>
            <a:ext cx="8771798" cy="413318"/>
            <a:chOff x="0" y="110712"/>
            <a:chExt cx="11695731" cy="551090"/>
          </a:xfrm>
        </p:grpSpPr>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50" r="34"/>
            <a:stretch>
              <a:fillRect/>
            </a:stretch>
          </p:blipFill>
          <p:spPr>
            <a:xfrm rot="5400000">
              <a:off x="226" y="126774"/>
              <a:ext cx="532260" cy="532712"/>
            </a:xfrm>
            <a:prstGeom prst="rect">
              <a:avLst/>
            </a:prstGeom>
          </p:spPr>
        </p:pic>
        <p:sp>
          <p:nvSpPr>
            <p:cNvPr id="13" name="TextBox 13"/>
            <p:cNvSpPr txBox="1"/>
            <p:nvPr/>
          </p:nvSpPr>
          <p:spPr>
            <a:xfrm>
              <a:off x="1093551" y="110712"/>
              <a:ext cx="10602180" cy="551090"/>
            </a:xfrm>
            <a:prstGeom prst="rect">
              <a:avLst/>
            </a:prstGeom>
          </p:spPr>
          <p:txBody>
            <a:bodyPr lIns="0" tIns="0" rIns="0" bIns="0" rtlCol="0" anchor="t">
              <a:spAutoFit/>
            </a:bodyPr>
            <a:lstStyle/>
            <a:p>
              <a:pPr>
                <a:lnSpc>
                  <a:spcPts val="3499"/>
                </a:lnSpc>
              </a:pPr>
              <a:r>
                <a:rPr lang="en-US" sz="2450">
                  <a:solidFill>
                    <a:srgbClr val="000000"/>
                  </a:solidFill>
                  <a:latin typeface="Clear Sans Regular"/>
                </a:rPr>
                <a:t>Diffusing angry/upset patients or coworkers</a:t>
              </a:r>
              <a:endParaRPr lang="en-US" sz="2450">
                <a:solidFill>
                  <a:srgbClr val="000000"/>
                </a:solidFill>
                <a:latin typeface="Clear Sans Regular"/>
                <a:cs typeface="Clear Sans Regular"/>
              </a:endParaRPr>
            </a:p>
          </p:txBody>
        </p:sp>
      </p:grpSp>
      <p:grpSp>
        <p:nvGrpSpPr>
          <p:cNvPr id="14" name="Group 14"/>
          <p:cNvGrpSpPr/>
          <p:nvPr/>
        </p:nvGrpSpPr>
        <p:grpSpPr>
          <a:xfrm>
            <a:off x="8219696" y="3694614"/>
            <a:ext cx="8771798" cy="418256"/>
            <a:chOff x="0" y="110712"/>
            <a:chExt cx="11695731" cy="557674"/>
          </a:xfrm>
        </p:grpSpPr>
        <p:pic>
          <p:nvPicPr>
            <p:cNvPr id="15" name="Picture 1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50" r="34"/>
            <a:stretch>
              <a:fillRect/>
            </a:stretch>
          </p:blipFill>
          <p:spPr>
            <a:xfrm rot="5400000">
              <a:off x="226" y="126774"/>
              <a:ext cx="532260" cy="532712"/>
            </a:xfrm>
            <a:prstGeom prst="rect">
              <a:avLst/>
            </a:prstGeom>
          </p:spPr>
        </p:pic>
        <p:sp>
          <p:nvSpPr>
            <p:cNvPr id="16" name="TextBox 16"/>
            <p:cNvSpPr txBox="1"/>
            <p:nvPr/>
          </p:nvSpPr>
          <p:spPr>
            <a:xfrm>
              <a:off x="1093551" y="110712"/>
              <a:ext cx="10602180" cy="557674"/>
            </a:xfrm>
            <a:prstGeom prst="rect">
              <a:avLst/>
            </a:prstGeom>
          </p:spPr>
          <p:txBody>
            <a:bodyPr lIns="0" tIns="0" rIns="0" bIns="0" rtlCol="0" anchor="t">
              <a:spAutoFit/>
            </a:bodyPr>
            <a:lstStyle/>
            <a:p>
              <a:pPr>
                <a:lnSpc>
                  <a:spcPts val="3499"/>
                </a:lnSpc>
              </a:pPr>
              <a:r>
                <a:rPr lang="en-US" sz="2450">
                  <a:solidFill>
                    <a:srgbClr val="000000"/>
                  </a:solidFill>
                  <a:latin typeface="Clear Sans Regular"/>
                </a:rPr>
                <a:t>Logistical planning and special events</a:t>
              </a:r>
              <a:endParaRPr lang="en-US"/>
            </a:p>
          </p:txBody>
        </p:sp>
      </p:grpSp>
      <p:grpSp>
        <p:nvGrpSpPr>
          <p:cNvPr id="17" name="Group 17"/>
          <p:cNvGrpSpPr/>
          <p:nvPr/>
        </p:nvGrpSpPr>
        <p:grpSpPr>
          <a:xfrm>
            <a:off x="8219696" y="4559038"/>
            <a:ext cx="8771798" cy="413318"/>
            <a:chOff x="0" y="110712"/>
            <a:chExt cx="11695731" cy="551090"/>
          </a:xfrm>
        </p:grpSpPr>
        <p:pic>
          <p:nvPicPr>
            <p:cNvPr id="18" name="Picture 1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50" r="34"/>
            <a:stretch>
              <a:fillRect/>
            </a:stretch>
          </p:blipFill>
          <p:spPr>
            <a:xfrm rot="5400000">
              <a:off x="226" y="126774"/>
              <a:ext cx="532260" cy="532712"/>
            </a:xfrm>
            <a:prstGeom prst="rect">
              <a:avLst/>
            </a:prstGeom>
          </p:spPr>
        </p:pic>
        <p:sp>
          <p:nvSpPr>
            <p:cNvPr id="19" name="TextBox 19"/>
            <p:cNvSpPr txBox="1"/>
            <p:nvPr/>
          </p:nvSpPr>
          <p:spPr>
            <a:xfrm>
              <a:off x="1093551" y="110712"/>
              <a:ext cx="10602180" cy="551090"/>
            </a:xfrm>
            <a:prstGeom prst="rect">
              <a:avLst/>
            </a:prstGeom>
          </p:spPr>
          <p:txBody>
            <a:bodyPr lIns="0" tIns="0" rIns="0" bIns="0" rtlCol="0" anchor="t">
              <a:spAutoFit/>
            </a:bodyPr>
            <a:lstStyle/>
            <a:p>
              <a:pPr>
                <a:lnSpc>
                  <a:spcPts val="3499"/>
                </a:lnSpc>
              </a:pPr>
              <a:r>
                <a:rPr lang="en-US" sz="2450">
                  <a:solidFill>
                    <a:srgbClr val="000000"/>
                  </a:solidFill>
                  <a:latin typeface="Clear Sans Regular"/>
                  <a:cs typeface="Clear Sans Regular"/>
                </a:rPr>
                <a:t>Committees, committees, committees</a:t>
              </a:r>
            </a:p>
          </p:txBody>
        </p:sp>
      </p:grpSp>
      <p:pic>
        <p:nvPicPr>
          <p:cNvPr id="21" name="Picture 2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50" r="34"/>
          <a:stretch>
            <a:fillRect/>
          </a:stretch>
        </p:blipFill>
        <p:spPr>
          <a:xfrm rot="5400000">
            <a:off x="8219867" y="5498905"/>
            <a:ext cx="399195" cy="399534"/>
          </a:xfrm>
          <a:prstGeom prst="rect">
            <a:avLst/>
          </a:prstGeom>
        </p:spPr>
      </p:pic>
      <p:grpSp>
        <p:nvGrpSpPr>
          <p:cNvPr id="23" name="Group 20">
            <a:extLst>
              <a:ext uri="{FF2B5EF4-FFF2-40B4-BE49-F238E27FC236}">
                <a16:creationId xmlns:a16="http://schemas.microsoft.com/office/drawing/2014/main" id="{6295875A-143B-2C4C-1264-3F35D86E04AB}"/>
              </a:ext>
            </a:extLst>
          </p:cNvPr>
          <p:cNvGrpSpPr/>
          <p:nvPr/>
        </p:nvGrpSpPr>
        <p:grpSpPr>
          <a:xfrm>
            <a:off x="8219696" y="5410015"/>
            <a:ext cx="8771798" cy="426255"/>
            <a:chOff x="0" y="90920"/>
            <a:chExt cx="11695731" cy="568340"/>
          </a:xfrm>
        </p:grpSpPr>
        <p:pic>
          <p:nvPicPr>
            <p:cNvPr id="24" name="Picture 21">
              <a:extLst>
                <a:ext uri="{FF2B5EF4-FFF2-40B4-BE49-F238E27FC236}">
                  <a16:creationId xmlns:a16="http://schemas.microsoft.com/office/drawing/2014/main" id="{0557C33C-F9EC-D0D1-0F0D-BE6B2525159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50" r="34"/>
            <a:stretch>
              <a:fillRect/>
            </a:stretch>
          </p:blipFill>
          <p:spPr>
            <a:xfrm rot="5400000">
              <a:off x="226" y="126774"/>
              <a:ext cx="532260" cy="532712"/>
            </a:xfrm>
            <a:prstGeom prst="rect">
              <a:avLst/>
            </a:prstGeom>
          </p:spPr>
        </p:pic>
        <p:sp>
          <p:nvSpPr>
            <p:cNvPr id="25" name="TextBox 22">
              <a:extLst>
                <a:ext uri="{FF2B5EF4-FFF2-40B4-BE49-F238E27FC236}">
                  <a16:creationId xmlns:a16="http://schemas.microsoft.com/office/drawing/2014/main" id="{1F83AAFD-DE52-51B7-72AF-3D955D0C8246}"/>
                </a:ext>
              </a:extLst>
            </p:cNvPr>
            <p:cNvSpPr txBox="1"/>
            <p:nvPr/>
          </p:nvSpPr>
          <p:spPr>
            <a:xfrm>
              <a:off x="1093551" y="90920"/>
              <a:ext cx="10602180" cy="557674"/>
            </a:xfrm>
            <a:prstGeom prst="rect">
              <a:avLst/>
            </a:prstGeom>
          </p:spPr>
          <p:txBody>
            <a:bodyPr lIns="0" tIns="0" rIns="0" bIns="0" rtlCol="0" anchor="t">
              <a:spAutoFit/>
            </a:bodyPr>
            <a:lstStyle/>
            <a:p>
              <a:pPr>
                <a:lnSpc>
                  <a:spcPts val="3499"/>
                </a:lnSpc>
              </a:pPr>
              <a:r>
                <a:rPr lang="en-US" sz="2450" dirty="0">
                  <a:solidFill>
                    <a:srgbClr val="000000"/>
                  </a:solidFill>
                  <a:latin typeface="Clear Sans Regular"/>
                </a:rPr>
                <a:t>Resolving conflict among coworkers</a:t>
              </a:r>
              <a:endParaRPr lang="en-US" dirty="0"/>
            </a:p>
          </p:txBody>
        </p:sp>
      </p:grpSp>
      <p:grpSp>
        <p:nvGrpSpPr>
          <p:cNvPr id="26" name="Group 20">
            <a:extLst>
              <a:ext uri="{FF2B5EF4-FFF2-40B4-BE49-F238E27FC236}">
                <a16:creationId xmlns:a16="http://schemas.microsoft.com/office/drawing/2014/main" id="{0A42FA48-C91C-AF97-5AF2-C3074C2B268B}"/>
              </a:ext>
            </a:extLst>
          </p:cNvPr>
          <p:cNvGrpSpPr/>
          <p:nvPr/>
        </p:nvGrpSpPr>
        <p:grpSpPr>
          <a:xfrm>
            <a:off x="8219696" y="8016733"/>
            <a:ext cx="8771798" cy="426255"/>
            <a:chOff x="0" y="90920"/>
            <a:chExt cx="11695731" cy="568340"/>
          </a:xfrm>
        </p:grpSpPr>
        <p:pic>
          <p:nvPicPr>
            <p:cNvPr id="27" name="Picture 21">
              <a:extLst>
                <a:ext uri="{FF2B5EF4-FFF2-40B4-BE49-F238E27FC236}">
                  <a16:creationId xmlns:a16="http://schemas.microsoft.com/office/drawing/2014/main" id="{371D5173-0977-2EFB-F9B8-C08BFBC92EB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50" r="34"/>
            <a:stretch>
              <a:fillRect/>
            </a:stretch>
          </p:blipFill>
          <p:spPr>
            <a:xfrm rot="5400000">
              <a:off x="226" y="126774"/>
              <a:ext cx="532260" cy="532712"/>
            </a:xfrm>
            <a:prstGeom prst="rect">
              <a:avLst/>
            </a:prstGeom>
          </p:spPr>
        </p:pic>
        <p:sp>
          <p:nvSpPr>
            <p:cNvPr id="28" name="TextBox 22">
              <a:extLst>
                <a:ext uri="{FF2B5EF4-FFF2-40B4-BE49-F238E27FC236}">
                  <a16:creationId xmlns:a16="http://schemas.microsoft.com/office/drawing/2014/main" id="{29C5A791-7B92-9C91-F2B8-D02ACFBA3C79}"/>
                </a:ext>
              </a:extLst>
            </p:cNvPr>
            <p:cNvSpPr txBox="1"/>
            <p:nvPr/>
          </p:nvSpPr>
          <p:spPr>
            <a:xfrm>
              <a:off x="1093551" y="90920"/>
              <a:ext cx="10602180" cy="557674"/>
            </a:xfrm>
            <a:prstGeom prst="rect">
              <a:avLst/>
            </a:prstGeom>
          </p:spPr>
          <p:txBody>
            <a:bodyPr lIns="0" tIns="0" rIns="0" bIns="0" rtlCol="0" anchor="t">
              <a:spAutoFit/>
            </a:bodyPr>
            <a:lstStyle/>
            <a:p>
              <a:pPr>
                <a:lnSpc>
                  <a:spcPts val="3499"/>
                </a:lnSpc>
              </a:pPr>
              <a:r>
                <a:rPr lang="en-US" sz="2450">
                  <a:solidFill>
                    <a:srgbClr val="000000"/>
                  </a:solidFill>
                  <a:latin typeface="Clear Sans Regular"/>
                </a:rPr>
                <a:t>Office housework</a:t>
              </a:r>
              <a:endParaRPr lang="en-US"/>
            </a:p>
          </p:txBody>
        </p:sp>
      </p:grpSp>
      <p:grpSp>
        <p:nvGrpSpPr>
          <p:cNvPr id="29" name="Group 20">
            <a:extLst>
              <a:ext uri="{FF2B5EF4-FFF2-40B4-BE49-F238E27FC236}">
                <a16:creationId xmlns:a16="http://schemas.microsoft.com/office/drawing/2014/main" id="{49C9833D-E0B3-DC35-2439-A8BEA2669E37}"/>
              </a:ext>
            </a:extLst>
          </p:cNvPr>
          <p:cNvGrpSpPr/>
          <p:nvPr/>
        </p:nvGrpSpPr>
        <p:grpSpPr>
          <a:xfrm>
            <a:off x="8219696" y="6274438"/>
            <a:ext cx="8771798" cy="426255"/>
            <a:chOff x="0" y="90920"/>
            <a:chExt cx="11695731" cy="568340"/>
          </a:xfrm>
        </p:grpSpPr>
        <p:pic>
          <p:nvPicPr>
            <p:cNvPr id="30" name="Picture 21">
              <a:extLst>
                <a:ext uri="{FF2B5EF4-FFF2-40B4-BE49-F238E27FC236}">
                  <a16:creationId xmlns:a16="http://schemas.microsoft.com/office/drawing/2014/main" id="{32082F0A-5F4D-C1AF-8F52-DA8D8AE4674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50" r="34"/>
            <a:stretch>
              <a:fillRect/>
            </a:stretch>
          </p:blipFill>
          <p:spPr>
            <a:xfrm rot="5400000">
              <a:off x="226" y="126774"/>
              <a:ext cx="532260" cy="532712"/>
            </a:xfrm>
            <a:prstGeom prst="rect">
              <a:avLst/>
            </a:prstGeom>
          </p:spPr>
        </p:pic>
        <p:sp>
          <p:nvSpPr>
            <p:cNvPr id="31" name="TextBox 22">
              <a:extLst>
                <a:ext uri="{FF2B5EF4-FFF2-40B4-BE49-F238E27FC236}">
                  <a16:creationId xmlns:a16="http://schemas.microsoft.com/office/drawing/2014/main" id="{965A3856-EA94-8933-76E8-5E3F5A4364AB}"/>
                </a:ext>
              </a:extLst>
            </p:cNvPr>
            <p:cNvSpPr txBox="1"/>
            <p:nvPr/>
          </p:nvSpPr>
          <p:spPr>
            <a:xfrm>
              <a:off x="1093551" y="90920"/>
              <a:ext cx="10602180" cy="557674"/>
            </a:xfrm>
            <a:prstGeom prst="rect">
              <a:avLst/>
            </a:prstGeom>
          </p:spPr>
          <p:txBody>
            <a:bodyPr lIns="0" tIns="0" rIns="0" bIns="0" rtlCol="0" anchor="t">
              <a:spAutoFit/>
            </a:bodyPr>
            <a:lstStyle/>
            <a:p>
              <a:pPr>
                <a:lnSpc>
                  <a:spcPts val="3499"/>
                </a:lnSpc>
              </a:pPr>
              <a:r>
                <a:rPr lang="en-US" sz="2450" dirty="0">
                  <a:solidFill>
                    <a:srgbClr val="000000"/>
                  </a:solidFill>
                  <a:latin typeface="Clear Sans Regular"/>
                </a:rPr>
                <a:t>Helping coworkers with their personal problems</a:t>
              </a:r>
              <a:endParaRPr lang="en-US" dirty="0"/>
            </a:p>
          </p:txBody>
        </p:sp>
      </p:grpSp>
      <p:grpSp>
        <p:nvGrpSpPr>
          <p:cNvPr id="32" name="Group 20">
            <a:extLst>
              <a:ext uri="{FF2B5EF4-FFF2-40B4-BE49-F238E27FC236}">
                <a16:creationId xmlns:a16="http://schemas.microsoft.com/office/drawing/2014/main" id="{BBC4CA28-A46D-7B83-6E41-CB9F01A1E293}"/>
              </a:ext>
            </a:extLst>
          </p:cNvPr>
          <p:cNvGrpSpPr/>
          <p:nvPr/>
        </p:nvGrpSpPr>
        <p:grpSpPr>
          <a:xfrm>
            <a:off x="8219696" y="7138862"/>
            <a:ext cx="8771798" cy="426255"/>
            <a:chOff x="0" y="90920"/>
            <a:chExt cx="11695731" cy="568340"/>
          </a:xfrm>
        </p:grpSpPr>
        <p:pic>
          <p:nvPicPr>
            <p:cNvPr id="33" name="Picture 21">
              <a:extLst>
                <a:ext uri="{FF2B5EF4-FFF2-40B4-BE49-F238E27FC236}">
                  <a16:creationId xmlns:a16="http://schemas.microsoft.com/office/drawing/2014/main" id="{11832E81-1A36-CD80-57FB-C656EA9D87B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50" r="34"/>
            <a:stretch>
              <a:fillRect/>
            </a:stretch>
          </p:blipFill>
          <p:spPr>
            <a:xfrm rot="5400000">
              <a:off x="226" y="126774"/>
              <a:ext cx="532260" cy="532712"/>
            </a:xfrm>
            <a:prstGeom prst="rect">
              <a:avLst/>
            </a:prstGeom>
          </p:spPr>
        </p:pic>
        <p:sp>
          <p:nvSpPr>
            <p:cNvPr id="34" name="TextBox 22">
              <a:extLst>
                <a:ext uri="{FF2B5EF4-FFF2-40B4-BE49-F238E27FC236}">
                  <a16:creationId xmlns:a16="http://schemas.microsoft.com/office/drawing/2014/main" id="{0F547C3A-C37D-4261-E8C5-309EED5D2AFB}"/>
                </a:ext>
              </a:extLst>
            </p:cNvPr>
            <p:cNvSpPr txBox="1"/>
            <p:nvPr/>
          </p:nvSpPr>
          <p:spPr>
            <a:xfrm>
              <a:off x="1093551" y="90920"/>
              <a:ext cx="10602180" cy="557674"/>
            </a:xfrm>
            <a:prstGeom prst="rect">
              <a:avLst/>
            </a:prstGeom>
          </p:spPr>
          <p:txBody>
            <a:bodyPr lIns="0" tIns="0" rIns="0" bIns="0" rtlCol="0" anchor="t">
              <a:spAutoFit/>
            </a:bodyPr>
            <a:lstStyle/>
            <a:p>
              <a:pPr>
                <a:lnSpc>
                  <a:spcPts val="3499"/>
                </a:lnSpc>
              </a:pPr>
              <a:r>
                <a:rPr lang="en-US" sz="2450">
                  <a:solidFill>
                    <a:srgbClr val="000000"/>
                  </a:solidFill>
                  <a:latin typeface="Clear Sans Regular"/>
                </a:rPr>
                <a:t>Onboarding, training, and mentoring</a:t>
              </a:r>
              <a:endParaRPr lang="en-US"/>
            </a:p>
          </p:txBody>
        </p:sp>
      </p:grpSp>
      <p:sp>
        <p:nvSpPr>
          <p:cNvPr id="35" name="TextBox 34">
            <a:extLst>
              <a:ext uri="{FF2B5EF4-FFF2-40B4-BE49-F238E27FC236}">
                <a16:creationId xmlns:a16="http://schemas.microsoft.com/office/drawing/2014/main" id="{18384639-BAE5-476F-3BD6-776721CB8F0B}"/>
              </a:ext>
            </a:extLst>
          </p:cNvPr>
          <p:cNvSpPr txBox="1"/>
          <p:nvPr/>
        </p:nvSpPr>
        <p:spPr>
          <a:xfrm>
            <a:off x="7784523" y="9905999"/>
            <a:ext cx="944533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i="1">
                <a:ea typeface="+mn-lt"/>
                <a:cs typeface="+mn-lt"/>
              </a:rPr>
              <a:t>The No Club: Putting a Stop to Women’s Dead-End Work</a:t>
            </a:r>
            <a:r>
              <a:rPr lang="en-US" sz="1200">
                <a:ea typeface="+mn-lt"/>
                <a:cs typeface="+mn-lt"/>
              </a:rPr>
              <a:t>.; 2022. Accessed February 16, 2023. </a:t>
            </a:r>
            <a:r>
              <a:rPr lang="en-US" sz="1200">
                <a:ea typeface="+mn-lt"/>
                <a:cs typeface="+mn-lt"/>
                <a:hlinkClick r:id="rId5"/>
              </a:rPr>
              <a:t>https://www.youtube.com/watch?v=Ya5cjo7bGC8</a:t>
            </a:r>
            <a:endParaRPr lang="en-US" sz="1200">
              <a:cs typeface="Calibri"/>
            </a:endParaRPr>
          </a:p>
        </p:txBody>
      </p:sp>
    </p:spTree>
    <p:extLst>
      <p:ext uri="{BB962C8B-B14F-4D97-AF65-F5344CB8AC3E}">
        <p14:creationId xmlns:p14="http://schemas.microsoft.com/office/powerpoint/2010/main" val="1996634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809331" y="1515033"/>
            <a:ext cx="14669338" cy="1219565"/>
          </a:xfrm>
          <a:prstGeom prst="rect">
            <a:avLst/>
          </a:prstGeom>
        </p:spPr>
        <p:txBody>
          <a:bodyPr lIns="0" tIns="0" rIns="0" bIns="0" rtlCol="0" anchor="t">
            <a:spAutoFit/>
          </a:bodyPr>
          <a:lstStyle/>
          <a:p>
            <a:pPr>
              <a:lnSpc>
                <a:spcPts val="9349"/>
              </a:lnSpc>
              <a:spcBef>
                <a:spcPct val="0"/>
              </a:spcBef>
            </a:pPr>
            <a:r>
              <a:rPr lang="en-US" sz="8450">
                <a:solidFill>
                  <a:srgbClr val="000000"/>
                </a:solidFill>
                <a:latin typeface="Hammersmith One Bold"/>
              </a:rPr>
              <a:t>Take one for the team</a:t>
            </a:r>
            <a:endParaRPr lang="en-US" sz="8450">
              <a:latin typeface="Hammersmith One Bold"/>
            </a:endParaRPr>
          </a:p>
        </p:txBody>
      </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0" t="21264" r="6608" b="71845"/>
          <a:stretch>
            <a:fillRect/>
          </a:stretch>
        </p:blipFill>
        <p:spPr>
          <a:xfrm flipH="1">
            <a:off x="-311280" y="9790382"/>
            <a:ext cx="18910559" cy="1397557"/>
          </a:xfrm>
          <a:prstGeom prst="rect">
            <a:avLst/>
          </a:prstGeom>
        </p:spPr>
      </p:pic>
      <p:pic>
        <p:nvPicPr>
          <p:cNvPr id="4" name="Picture 4" descr="Chart, line chart&#10;&#10;Description automatically generated">
            <a:extLst>
              <a:ext uri="{FF2B5EF4-FFF2-40B4-BE49-F238E27FC236}">
                <a16:creationId xmlns:a16="http://schemas.microsoft.com/office/drawing/2014/main" id="{F4DFC6E8-87F6-C938-1F4A-79621A2E9100}"/>
              </a:ext>
            </a:extLst>
          </p:cNvPr>
          <p:cNvPicPr>
            <a:picLocks noChangeAspect="1"/>
          </p:cNvPicPr>
          <p:nvPr/>
        </p:nvPicPr>
        <p:blipFill>
          <a:blip r:embed="rId5"/>
          <a:stretch>
            <a:fillRect/>
          </a:stretch>
        </p:blipFill>
        <p:spPr>
          <a:xfrm>
            <a:off x="862445" y="2960481"/>
            <a:ext cx="8285018" cy="6080538"/>
          </a:xfrm>
          <a:prstGeom prst="rect">
            <a:avLst/>
          </a:prstGeom>
        </p:spPr>
      </p:pic>
      <p:sp>
        <p:nvSpPr>
          <p:cNvPr id="5" name="TextBox 4">
            <a:extLst>
              <a:ext uri="{FF2B5EF4-FFF2-40B4-BE49-F238E27FC236}">
                <a16:creationId xmlns:a16="http://schemas.microsoft.com/office/drawing/2014/main" id="{0DCDEF44-B1FA-BCDA-0F62-0B7AF001FC16}"/>
              </a:ext>
            </a:extLst>
          </p:cNvPr>
          <p:cNvSpPr txBox="1"/>
          <p:nvPr/>
        </p:nvSpPr>
        <p:spPr>
          <a:xfrm>
            <a:off x="10057536" y="2957078"/>
            <a:ext cx="7401789"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cs typeface="Calibri"/>
              </a:rPr>
              <a:t>Task that everyone wanted done, but preferred someone else to do</a:t>
            </a:r>
            <a:endParaRPr lang="en-US" b="1">
              <a:cs typeface="Calibri"/>
            </a:endParaRPr>
          </a:p>
          <a:p>
            <a:endParaRPr lang="en-US" sz="4000" b="1">
              <a:cs typeface="Calibri"/>
            </a:endParaRPr>
          </a:p>
          <a:p>
            <a:r>
              <a:rPr lang="en-US" sz="4000" u="sng">
                <a:cs typeface="Calibri"/>
              </a:rPr>
              <a:t>Mixed gender group:</a:t>
            </a:r>
          </a:p>
          <a:p>
            <a:pPr marL="1028700" lvl="1" indent="-571500">
              <a:buFont typeface="Arial"/>
              <a:buChar char="•"/>
            </a:pPr>
            <a:r>
              <a:rPr lang="en-US" sz="4000">
                <a:cs typeface="Calibri"/>
              </a:rPr>
              <a:t>Women 48% more likely to volunteer</a:t>
            </a:r>
          </a:p>
          <a:p>
            <a:pPr marL="1028700" lvl="1" indent="-571500">
              <a:buFont typeface="Arial"/>
              <a:buChar char="•"/>
            </a:pPr>
            <a:r>
              <a:rPr lang="en-US" sz="4000">
                <a:cs typeface="Calibri"/>
              </a:rPr>
              <a:t>Women 49% more likely to say yes when asked</a:t>
            </a:r>
          </a:p>
          <a:p>
            <a:pPr marL="1028700" lvl="1" indent="-571500">
              <a:buFont typeface="Arial"/>
              <a:buChar char="•"/>
            </a:pPr>
            <a:r>
              <a:rPr lang="en-US" sz="4000">
                <a:cs typeface="Calibri"/>
              </a:rPr>
              <a:t>Women 44% more likely to be asked</a:t>
            </a:r>
          </a:p>
        </p:txBody>
      </p:sp>
      <p:sp>
        <p:nvSpPr>
          <p:cNvPr id="6" name="TextBox 5">
            <a:extLst>
              <a:ext uri="{FF2B5EF4-FFF2-40B4-BE49-F238E27FC236}">
                <a16:creationId xmlns:a16="http://schemas.microsoft.com/office/drawing/2014/main" id="{5CBADB1C-1E0C-C3C7-837B-1D9E06728E67}"/>
              </a:ext>
            </a:extLst>
          </p:cNvPr>
          <p:cNvSpPr txBox="1"/>
          <p:nvPr/>
        </p:nvSpPr>
        <p:spPr>
          <a:xfrm>
            <a:off x="2320635" y="9880023"/>
            <a:ext cx="1365365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a:ea typeface="+mn-lt"/>
                <a:cs typeface="+mn-lt"/>
              </a:rPr>
              <a:t>Babcock L, Recalde MP, Vesterlund L, Weingart L. Gender Differences in Accepting and Receiving Requests for Tasks with Low Promotability. </a:t>
            </a:r>
            <a:r>
              <a:rPr lang="en-US" sz="1200" i="1">
                <a:ea typeface="+mn-lt"/>
                <a:cs typeface="+mn-lt"/>
              </a:rPr>
              <a:t>American Economic Review</a:t>
            </a:r>
            <a:r>
              <a:rPr lang="en-US" sz="1200">
                <a:ea typeface="+mn-lt"/>
                <a:cs typeface="+mn-lt"/>
              </a:rPr>
              <a:t>. 2017;107(3):714-747. </a:t>
            </a:r>
            <a:r>
              <a:rPr lang="en-US" sz="1200" err="1">
                <a:ea typeface="+mn-lt"/>
                <a:cs typeface="+mn-lt"/>
              </a:rPr>
              <a:t>doi</a:t>
            </a:r>
            <a:r>
              <a:rPr lang="en-US" sz="1200">
                <a:ea typeface="+mn-lt"/>
                <a:cs typeface="+mn-lt"/>
              </a:rPr>
              <a:t>:</a:t>
            </a:r>
            <a:r>
              <a:rPr lang="en-US" sz="1200">
                <a:ea typeface="+mn-lt"/>
                <a:cs typeface="+mn-lt"/>
                <a:hlinkClick r:id="rId6"/>
              </a:rPr>
              <a:t>10.1257/aer.20141734</a:t>
            </a:r>
            <a:endParaRPr lang="en-US" sz="1200">
              <a:cs typeface="Calibri"/>
            </a:endParaRPr>
          </a:p>
        </p:txBody>
      </p:sp>
    </p:spTree>
    <p:extLst>
      <p:ext uri="{BB962C8B-B14F-4D97-AF65-F5344CB8AC3E}">
        <p14:creationId xmlns:p14="http://schemas.microsoft.com/office/powerpoint/2010/main" val="3229887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809331" y="1515033"/>
            <a:ext cx="14669338" cy="1219565"/>
          </a:xfrm>
          <a:prstGeom prst="rect">
            <a:avLst/>
          </a:prstGeom>
        </p:spPr>
        <p:txBody>
          <a:bodyPr lIns="0" tIns="0" rIns="0" bIns="0" rtlCol="0" anchor="t">
            <a:spAutoFit/>
          </a:bodyPr>
          <a:lstStyle/>
          <a:p>
            <a:pPr>
              <a:lnSpc>
                <a:spcPts val="9349"/>
              </a:lnSpc>
              <a:spcBef>
                <a:spcPct val="0"/>
              </a:spcBef>
            </a:pPr>
            <a:r>
              <a:rPr lang="en-US" sz="8450">
                <a:solidFill>
                  <a:srgbClr val="000000"/>
                </a:solidFill>
                <a:latin typeface="Hammersmith One Bold"/>
              </a:rPr>
              <a:t>Take one for the team</a:t>
            </a:r>
            <a:endParaRPr lang="en-US" sz="8450">
              <a:latin typeface="Hammersmith One Bold"/>
            </a:endParaRPr>
          </a:p>
        </p:txBody>
      </p:sp>
      <p:pic>
        <p:nvPicPr>
          <p:cNvPr id="14"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0" t="21264" r="6608" b="71845"/>
          <a:stretch>
            <a:fillRect/>
          </a:stretch>
        </p:blipFill>
        <p:spPr>
          <a:xfrm flipH="1">
            <a:off x="-311280" y="9790382"/>
            <a:ext cx="18910559" cy="1397557"/>
          </a:xfrm>
          <a:prstGeom prst="rect">
            <a:avLst/>
          </a:prstGeom>
        </p:spPr>
      </p:pic>
      <p:sp>
        <p:nvSpPr>
          <p:cNvPr id="5" name="TextBox 4">
            <a:extLst>
              <a:ext uri="{FF2B5EF4-FFF2-40B4-BE49-F238E27FC236}">
                <a16:creationId xmlns:a16="http://schemas.microsoft.com/office/drawing/2014/main" id="{0DCDEF44-B1FA-BCDA-0F62-0B7AF001FC16}"/>
              </a:ext>
            </a:extLst>
          </p:cNvPr>
          <p:cNvSpPr txBox="1"/>
          <p:nvPr/>
        </p:nvSpPr>
        <p:spPr>
          <a:xfrm>
            <a:off x="10057536" y="2957078"/>
            <a:ext cx="7401789"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cs typeface="Calibri"/>
              </a:rPr>
              <a:t>Task that everyone wanted done, but preferred someone else to do</a:t>
            </a:r>
            <a:endParaRPr lang="en-US" b="1">
              <a:cs typeface="Calibri"/>
            </a:endParaRPr>
          </a:p>
          <a:p>
            <a:endParaRPr lang="en-US" sz="4000" b="1">
              <a:cs typeface="Calibri"/>
            </a:endParaRPr>
          </a:p>
          <a:p>
            <a:r>
              <a:rPr lang="en-US" sz="4000" u="sng">
                <a:cs typeface="Calibri"/>
              </a:rPr>
              <a:t>Same gender groups:</a:t>
            </a:r>
          </a:p>
          <a:p>
            <a:pPr marL="1028700" lvl="1" indent="-571500">
              <a:buFont typeface="Arial"/>
              <a:buChar char="•"/>
            </a:pPr>
            <a:r>
              <a:rPr lang="en-US" sz="4000">
                <a:cs typeface="Calibri"/>
              </a:rPr>
              <a:t>Results were similar</a:t>
            </a:r>
          </a:p>
          <a:p>
            <a:pPr marL="1028700" lvl="1" indent="-571500">
              <a:buFont typeface="Arial"/>
              <a:buChar char="•"/>
            </a:pPr>
            <a:r>
              <a:rPr lang="en-US" sz="4000">
                <a:cs typeface="Calibri"/>
              </a:rPr>
              <a:t>In almost every round, the female group invested more often than the male group</a:t>
            </a:r>
          </a:p>
        </p:txBody>
      </p:sp>
      <p:sp>
        <p:nvSpPr>
          <p:cNvPr id="6" name="TextBox 5">
            <a:extLst>
              <a:ext uri="{FF2B5EF4-FFF2-40B4-BE49-F238E27FC236}">
                <a16:creationId xmlns:a16="http://schemas.microsoft.com/office/drawing/2014/main" id="{5CBADB1C-1E0C-C3C7-837B-1D9E06728E67}"/>
              </a:ext>
            </a:extLst>
          </p:cNvPr>
          <p:cNvSpPr txBox="1"/>
          <p:nvPr/>
        </p:nvSpPr>
        <p:spPr>
          <a:xfrm>
            <a:off x="2320635" y="9880023"/>
            <a:ext cx="1365365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a:ea typeface="+mn-lt"/>
                <a:cs typeface="+mn-lt"/>
              </a:rPr>
              <a:t>Babcock L, Recalde MP, Vesterlund L, Weingart L. Gender Differences in Accepting and Receiving Requests for Tasks with Low Promotability. </a:t>
            </a:r>
            <a:r>
              <a:rPr lang="en-US" sz="1200" i="1">
                <a:ea typeface="+mn-lt"/>
                <a:cs typeface="+mn-lt"/>
              </a:rPr>
              <a:t>American Economic Review</a:t>
            </a:r>
            <a:r>
              <a:rPr lang="en-US" sz="1200">
                <a:ea typeface="+mn-lt"/>
                <a:cs typeface="+mn-lt"/>
              </a:rPr>
              <a:t>. 2017;107(3):714-747. </a:t>
            </a:r>
            <a:r>
              <a:rPr lang="en-US" sz="1200" err="1">
                <a:ea typeface="+mn-lt"/>
                <a:cs typeface="+mn-lt"/>
              </a:rPr>
              <a:t>doi</a:t>
            </a:r>
            <a:r>
              <a:rPr lang="en-US" sz="1200">
                <a:ea typeface="+mn-lt"/>
                <a:cs typeface="+mn-lt"/>
              </a:rPr>
              <a:t>:</a:t>
            </a:r>
            <a:r>
              <a:rPr lang="en-US" sz="1200">
                <a:ea typeface="+mn-lt"/>
                <a:cs typeface="+mn-lt"/>
                <a:hlinkClick r:id="rId5"/>
              </a:rPr>
              <a:t>10.1257/aer.20141734</a:t>
            </a:r>
            <a:endParaRPr lang="en-US" sz="1200">
              <a:cs typeface="Calibri"/>
            </a:endParaRPr>
          </a:p>
        </p:txBody>
      </p:sp>
      <p:pic>
        <p:nvPicPr>
          <p:cNvPr id="7" name="Picture 6">
            <a:extLst>
              <a:ext uri="{FF2B5EF4-FFF2-40B4-BE49-F238E27FC236}">
                <a16:creationId xmlns:a16="http://schemas.microsoft.com/office/drawing/2014/main" id="{77AC299B-0D9B-F543-A5C6-783BD9D14A73}"/>
              </a:ext>
            </a:extLst>
          </p:cNvPr>
          <p:cNvPicPr>
            <a:picLocks noChangeAspect="1"/>
          </p:cNvPicPr>
          <p:nvPr/>
        </p:nvPicPr>
        <p:blipFill>
          <a:blip r:embed="rId6"/>
          <a:stretch>
            <a:fillRect/>
          </a:stretch>
        </p:blipFill>
        <p:spPr>
          <a:xfrm>
            <a:off x="828675" y="2824239"/>
            <a:ext cx="8723597" cy="6168665"/>
          </a:xfrm>
          <a:prstGeom prst="rect">
            <a:avLst/>
          </a:prstGeom>
        </p:spPr>
      </p:pic>
    </p:spTree>
    <p:extLst>
      <p:ext uri="{BB962C8B-B14F-4D97-AF65-F5344CB8AC3E}">
        <p14:creationId xmlns:p14="http://schemas.microsoft.com/office/powerpoint/2010/main" val="2778339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b58e0c3-1e25-484f-b232-2aa88935fa31" xsi:nil="true"/>
    <lcf76f155ced4ddcb4097134ff3c332f xmlns="3617ff2c-6aea-42e2-bae0-e2a2cce23ea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69A1663116B24E8E88410C5D8C1E6D" ma:contentTypeVersion="16" ma:contentTypeDescription="Create a new document." ma:contentTypeScope="" ma:versionID="e060fad661de53927753e5ec6d654ff0">
  <xsd:schema xmlns:xsd="http://www.w3.org/2001/XMLSchema" xmlns:xs="http://www.w3.org/2001/XMLSchema" xmlns:p="http://schemas.microsoft.com/office/2006/metadata/properties" xmlns:ns2="0b58e0c3-1e25-484f-b232-2aa88935fa31" xmlns:ns3="3617ff2c-6aea-42e2-bae0-e2a2cce23ea2" targetNamespace="http://schemas.microsoft.com/office/2006/metadata/properties" ma:root="true" ma:fieldsID="15881e2b8b9a1ec5bd671d3e9cdc4865" ns2:_="" ns3:_="">
    <xsd:import namespace="0b58e0c3-1e25-484f-b232-2aa88935fa31"/>
    <xsd:import namespace="3617ff2c-6aea-42e2-bae0-e2a2cce23ea2"/>
    <xsd:element name="properties">
      <xsd:complexType>
        <xsd:sequence>
          <xsd:element name="documentManagement">
            <xsd:complexType>
              <xsd:all>
                <xsd:element ref="ns2:SharedWithUser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2:SharedWithDetails"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58e0c3-1e25-484f-b232-2aa88935fa3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6aba11d-174d-47aa-b02d-36aac0210ef0}" ma:internalName="TaxCatchAll" ma:showField="CatchAllData" ma:web="0b58e0c3-1e25-484f-b232-2aa88935fa3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617ff2c-6aea-42e2-bae0-e2a2cce23ea2"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8cb0c8-b59c-4162-91d8-485a22416d3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0AAB21-A6E6-4E5B-87B3-654968CA2260}">
  <ds:schemaRefs>
    <ds:schemaRef ds:uri="http://schemas.microsoft.com/sharepoint/v3/contenttype/forms"/>
  </ds:schemaRefs>
</ds:datastoreItem>
</file>

<file path=customXml/itemProps2.xml><?xml version="1.0" encoding="utf-8"?>
<ds:datastoreItem xmlns:ds="http://schemas.openxmlformats.org/officeDocument/2006/customXml" ds:itemID="{20C9C7E5-B839-4837-9207-27873214DF10}">
  <ds:schemaRefs>
    <ds:schemaRef ds:uri="http://schemas.microsoft.com/office/2006/metadata/properties"/>
    <ds:schemaRef ds:uri="http://schemas.microsoft.com/office/infopath/2007/PartnerControls"/>
    <ds:schemaRef ds:uri="0b58e0c3-1e25-484f-b232-2aa88935fa31"/>
    <ds:schemaRef ds:uri="3617ff2c-6aea-42e2-bae0-e2a2cce23ea2"/>
  </ds:schemaRefs>
</ds:datastoreItem>
</file>

<file path=customXml/itemProps3.xml><?xml version="1.0" encoding="utf-8"?>
<ds:datastoreItem xmlns:ds="http://schemas.openxmlformats.org/officeDocument/2006/customXml" ds:itemID="{165595A8-D042-433C-B1C0-F65D39DED7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58e0c3-1e25-484f-b232-2aa88935fa31"/>
    <ds:schemaRef ds:uri="3617ff2c-6aea-42e2-bae0-e2a2cce23e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213</TotalTime>
  <Words>3542</Words>
  <Application>Microsoft Office PowerPoint</Application>
  <PresentationFormat>Custom</PresentationFormat>
  <Paragraphs>384</Paragraphs>
  <Slides>32</Slides>
  <Notes>26</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Clear Sans Regular</vt:lpstr>
      <vt:lpstr>Calibri</vt:lpstr>
      <vt:lpstr>Hammersmith One</vt:lpstr>
      <vt:lpstr>Hammersmith One Bold</vt:lpstr>
      <vt:lpstr>Arial</vt:lpstr>
      <vt:lpstr>Clear Sans Regular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Professional Gradient App Development Pitch Deck Presentation</dc:title>
  <dc:creator>Rhonda</dc:creator>
  <cp:lastModifiedBy>Owner</cp:lastModifiedBy>
  <cp:revision>123</cp:revision>
  <dcterms:created xsi:type="dcterms:W3CDTF">2006-08-16T00:00:00Z</dcterms:created>
  <dcterms:modified xsi:type="dcterms:W3CDTF">2023-04-20T19:36:18Z</dcterms:modified>
  <dc:identifier>DAFYHvd7IUo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0x0101002969A1663116B24E8E88410C5D8C1E6D</vt:lpwstr>
  </property>
</Properties>
</file>