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81" r:id="rId5"/>
    <p:sldId id="2147309256" r:id="rId6"/>
    <p:sldId id="2147309257" r:id="rId7"/>
    <p:sldId id="2147309328" r:id="rId8"/>
    <p:sldId id="2147309258" r:id="rId9"/>
    <p:sldId id="2147309248" r:id="rId10"/>
    <p:sldId id="2147309251" r:id="rId11"/>
    <p:sldId id="2147309254" r:id="rId12"/>
    <p:sldId id="2147309250" r:id="rId13"/>
    <p:sldId id="2147309252" r:id="rId14"/>
    <p:sldId id="2147309289" r:id="rId15"/>
    <p:sldId id="2147309288" r:id="rId16"/>
    <p:sldId id="2147309249" r:id="rId17"/>
    <p:sldId id="2147309260" r:id="rId18"/>
    <p:sldId id="2147309262" r:id="rId19"/>
    <p:sldId id="2147309261" r:id="rId20"/>
    <p:sldId id="2147309290" r:id="rId21"/>
    <p:sldId id="2147309263" r:id="rId22"/>
    <p:sldId id="2147309264" r:id="rId23"/>
    <p:sldId id="2147309265" r:id="rId24"/>
    <p:sldId id="2147309310" r:id="rId25"/>
    <p:sldId id="2147309311" r:id="rId26"/>
    <p:sldId id="2147309266" r:id="rId27"/>
    <p:sldId id="2147309291" r:id="rId28"/>
    <p:sldId id="2147309292" r:id="rId29"/>
    <p:sldId id="2147309293" r:id="rId30"/>
    <p:sldId id="2147309267" r:id="rId31"/>
    <p:sldId id="2147309268" r:id="rId32"/>
    <p:sldId id="2147309298" r:id="rId33"/>
    <p:sldId id="2147309309" r:id="rId34"/>
    <p:sldId id="2147309299" r:id="rId35"/>
    <p:sldId id="2147309255" r:id="rId36"/>
    <p:sldId id="2147309317" r:id="rId37"/>
    <p:sldId id="2147309318" r:id="rId38"/>
    <p:sldId id="2147309319" r:id="rId39"/>
    <p:sldId id="2147309320" r:id="rId40"/>
    <p:sldId id="2147309321" r:id="rId41"/>
    <p:sldId id="2147309322" r:id="rId42"/>
    <p:sldId id="2147309323" r:id="rId43"/>
    <p:sldId id="2147309324" r:id="rId44"/>
    <p:sldId id="2147309325" r:id="rId45"/>
    <p:sldId id="2147309326" r:id="rId46"/>
    <p:sldId id="2147309327" r:id="rId47"/>
    <p:sldId id="2147309294" r:id="rId48"/>
    <p:sldId id="2147309295" r:id="rId49"/>
    <p:sldId id="2147309297" r:id="rId50"/>
    <p:sldId id="2147309269" r:id="rId51"/>
    <p:sldId id="2147309314" r:id="rId52"/>
    <p:sldId id="2147309315" r:id="rId53"/>
    <p:sldId id="2147309270" r:id="rId54"/>
    <p:sldId id="21473093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75858-DDFE-49C9-A501-BDB542AAB4DA}" v="18" dt="2023-04-06T18:31:43.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nd.gov\dhs\StateOffice\DHSSO-MEDICAL\Brendan\Testimony\2023%20Session\$1000%20drug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d.gov\dhs\StateOffice\DHSSO-MEDICAL\Brendan\Testimony\2023%20Session\$1000%20dru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d.gov\dhs\StateOffice\DHSSO-MEDICAL\Brendan\Testimony\All%20quarters%20percent%20rebate%20table%20(primary%20sourc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[$1000 drugs.xlsx]Chart 1!PivotTable11</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Amount Paid for &gt;$1000 claims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'Chart 1'!$B$3</c:f>
              <c:strCache>
                <c:ptCount val="1"/>
                <c:pt idx="0">
                  <c:v>Total</c:v>
                </c:pt>
              </c:strCache>
            </c:strRef>
          </c:tx>
          <c:spPr>
            <a:ln w="28575" cap="rnd">
              <a:solidFill>
                <a:schemeClr val="accent1"/>
              </a:solidFill>
              <a:round/>
            </a:ln>
            <a:effectLst/>
          </c:spPr>
          <c:marker>
            <c:symbol val="none"/>
          </c:marker>
          <c:cat>
            <c:strRef>
              <c:f>'Chart 1'!$A$4:$A$14</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'Chart 1'!$B$4:$B$14</c:f>
              <c:numCache>
                <c:formatCode>"$"#,##0.00</c:formatCode>
                <c:ptCount val="10"/>
                <c:pt idx="0">
                  <c:v>7828953.6299999999</c:v>
                </c:pt>
                <c:pt idx="1">
                  <c:v>9020064.75</c:v>
                </c:pt>
                <c:pt idx="2">
                  <c:v>9839009.3699999992</c:v>
                </c:pt>
                <c:pt idx="3">
                  <c:v>12266229.720000001</c:v>
                </c:pt>
                <c:pt idx="4">
                  <c:v>13001575.49</c:v>
                </c:pt>
                <c:pt idx="5">
                  <c:v>14995424.880000001</c:v>
                </c:pt>
                <c:pt idx="6">
                  <c:v>15949183.67</c:v>
                </c:pt>
                <c:pt idx="7">
                  <c:v>18960628.105</c:v>
                </c:pt>
                <c:pt idx="8">
                  <c:v>24907769.050000001</c:v>
                </c:pt>
                <c:pt idx="9">
                  <c:v>28991173.16</c:v>
                </c:pt>
              </c:numCache>
            </c:numRef>
          </c:val>
          <c:smooth val="0"/>
          <c:extLst>
            <c:ext xmlns:c16="http://schemas.microsoft.com/office/drawing/2014/chart" uri="{C3380CC4-5D6E-409C-BE32-E72D297353CC}">
              <c16:uniqueId val="{00000000-40E7-4B80-9A65-2A253F1301C4}"/>
            </c:ext>
          </c:extLst>
        </c:ser>
        <c:dLbls>
          <c:showLegendKey val="0"/>
          <c:showVal val="0"/>
          <c:showCatName val="0"/>
          <c:showSerName val="0"/>
          <c:showPercent val="0"/>
          <c:showBubbleSize val="0"/>
        </c:dLbls>
        <c:smooth val="0"/>
        <c:axId val="743837288"/>
        <c:axId val="743838928"/>
      </c:lineChart>
      <c:catAx>
        <c:axId val="74383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838928"/>
        <c:crosses val="autoZero"/>
        <c:auto val="1"/>
        <c:lblAlgn val="ctr"/>
        <c:lblOffset val="100"/>
        <c:noMultiLvlLbl val="0"/>
      </c:catAx>
      <c:valAx>
        <c:axId val="7438389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837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[$1000 drugs.xlsx]Chart 3!PivotTable9</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of Spend from Rx's &gt; $1000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'Chart 3'!$B$3</c:f>
              <c:strCache>
                <c:ptCount val="1"/>
                <c:pt idx="0">
                  <c:v>Total</c:v>
                </c:pt>
              </c:strCache>
            </c:strRef>
          </c:tx>
          <c:spPr>
            <a:ln w="28575" cap="rnd">
              <a:solidFill>
                <a:schemeClr val="accent1"/>
              </a:solidFill>
              <a:round/>
            </a:ln>
            <a:effectLst/>
          </c:spPr>
          <c:marker>
            <c:symbol val="none"/>
          </c:marker>
          <c:cat>
            <c:strRef>
              <c:f>'Chart 3'!$A$4:$A$14</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'Chart 3'!$B$4:$B$14</c:f>
              <c:numCache>
                <c:formatCode>0.00%</c:formatCode>
                <c:ptCount val="10"/>
                <c:pt idx="0">
                  <c:v>0.18543292940784714</c:v>
                </c:pt>
                <c:pt idx="1">
                  <c:v>0.19750659505751672</c:v>
                </c:pt>
                <c:pt idx="2">
                  <c:v>0.21938773882923626</c:v>
                </c:pt>
                <c:pt idx="3">
                  <c:v>0.28676900591868759</c:v>
                </c:pt>
                <c:pt idx="4">
                  <c:v>0.30675800165243161</c:v>
                </c:pt>
                <c:pt idx="5">
                  <c:v>0.35063665913199105</c:v>
                </c:pt>
                <c:pt idx="6">
                  <c:v>0.38162565290916228</c:v>
                </c:pt>
                <c:pt idx="7">
                  <c:v>0.45809048400921309</c:v>
                </c:pt>
                <c:pt idx="8">
                  <c:v>0.4802489819682737</c:v>
                </c:pt>
                <c:pt idx="9">
                  <c:v>0.53049936110404228</c:v>
                </c:pt>
              </c:numCache>
            </c:numRef>
          </c:val>
          <c:smooth val="0"/>
          <c:extLst>
            <c:ext xmlns:c16="http://schemas.microsoft.com/office/drawing/2014/chart" uri="{C3380CC4-5D6E-409C-BE32-E72D297353CC}">
              <c16:uniqueId val="{00000000-CE3E-4CE9-8C06-4E11FA4925BF}"/>
            </c:ext>
          </c:extLst>
        </c:ser>
        <c:dLbls>
          <c:showLegendKey val="0"/>
          <c:showVal val="0"/>
          <c:showCatName val="0"/>
          <c:showSerName val="0"/>
          <c:showPercent val="0"/>
          <c:showBubbleSize val="0"/>
        </c:dLbls>
        <c:smooth val="0"/>
        <c:axId val="921992376"/>
        <c:axId val="921990736"/>
      </c:lineChart>
      <c:catAx>
        <c:axId val="92199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990736"/>
        <c:crosses val="autoZero"/>
        <c:auto val="1"/>
        <c:lblAlgn val="ctr"/>
        <c:lblOffset val="100"/>
        <c:noMultiLvlLbl val="0"/>
      </c:catAx>
      <c:valAx>
        <c:axId val="921990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992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'ND v NHE Inflation'!$H$4</c:f>
              <c:strCache>
                <c:ptCount val="1"/>
                <c:pt idx="0">
                  <c:v>% Change NHE</c:v>
                </c:pt>
              </c:strCache>
            </c:strRef>
          </c:tx>
          <c:spPr>
            <a:solidFill>
              <a:schemeClr val="accent1"/>
            </a:solidFill>
            <a:ln>
              <a:noFill/>
            </a:ln>
            <a:effectLst/>
          </c:spPr>
          <c:invertIfNegative val="0"/>
          <c:cat>
            <c:numRef>
              <c:f>'ND v NHE Inflation'!$A$5:$A$26</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'ND v NHE Inflation'!$H$5:$H$26</c:f>
              <c:numCache>
                <c:formatCode>0.0%</c:formatCode>
                <c:ptCount val="22"/>
                <c:pt idx="0">
                  <c:v>0.14599999999999999</c:v>
                </c:pt>
                <c:pt idx="1">
                  <c:v>0.182</c:v>
                </c:pt>
                <c:pt idx="2">
                  <c:v>0.17699999999999999</c:v>
                </c:pt>
                <c:pt idx="3">
                  <c:v>0.17100000000000001</c:v>
                </c:pt>
                <c:pt idx="4">
                  <c:v>0.11199999999999999</c:v>
                </c:pt>
                <c:pt idx="5">
                  <c:v>1.9E-2</c:v>
                </c:pt>
                <c:pt idx="6">
                  <c:v>-0.47700000000000004</c:v>
                </c:pt>
                <c:pt idx="7">
                  <c:v>-4.0999999999999995E-2</c:v>
                </c:pt>
                <c:pt idx="8">
                  <c:v>4.9000000000000002E-2</c:v>
                </c:pt>
                <c:pt idx="9">
                  <c:v>5.7999999999999996E-2</c:v>
                </c:pt>
                <c:pt idx="10">
                  <c:v>3.0000000000000001E-3</c:v>
                </c:pt>
                <c:pt idx="11">
                  <c:v>1.8000000000000002E-2</c:v>
                </c:pt>
                <c:pt idx="12">
                  <c:v>1.3000000000000001E-2</c:v>
                </c:pt>
                <c:pt idx="13">
                  <c:v>5.0000000000000001E-3</c:v>
                </c:pt>
                <c:pt idx="14">
                  <c:v>0.19399999999999998</c:v>
                </c:pt>
                <c:pt idx="15">
                  <c:v>9.6000000000000002E-2</c:v>
                </c:pt>
                <c:pt idx="16">
                  <c:v>5.9000000000000004E-2</c:v>
                </c:pt>
                <c:pt idx="17">
                  <c:v>3.0000000000000001E-3</c:v>
                </c:pt>
                <c:pt idx="18">
                  <c:v>3.5000000000000003E-2</c:v>
                </c:pt>
                <c:pt idx="19">
                  <c:v>4.2999999999999997E-2</c:v>
                </c:pt>
                <c:pt idx="20">
                  <c:v>8.5000000000000006E-2</c:v>
                </c:pt>
                <c:pt idx="21">
                  <c:v>0.151</c:v>
                </c:pt>
              </c:numCache>
            </c:numRef>
          </c:val>
          <c:extLst>
            <c:ext xmlns:c16="http://schemas.microsoft.com/office/drawing/2014/chart" uri="{C3380CC4-5D6E-409C-BE32-E72D297353CC}">
              <c16:uniqueId val="{00000000-440D-495C-9FB5-B338418409ED}"/>
            </c:ext>
          </c:extLst>
        </c:ser>
        <c:ser>
          <c:idx val="1"/>
          <c:order val="1"/>
          <c:tx>
            <c:strRef>
              <c:f>'ND v NHE Inflation'!$I$4</c:f>
              <c:strCache>
                <c:ptCount val="1"/>
                <c:pt idx="0">
                  <c:v>% Change ND</c:v>
                </c:pt>
              </c:strCache>
            </c:strRef>
          </c:tx>
          <c:spPr>
            <a:solidFill>
              <a:schemeClr val="accent2"/>
            </a:solidFill>
            <a:ln>
              <a:noFill/>
            </a:ln>
            <a:effectLst/>
          </c:spPr>
          <c:invertIfNegative val="0"/>
          <c:cat>
            <c:numRef>
              <c:f>'ND v NHE Inflation'!$A$5:$A$26</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'ND v NHE Inflation'!$I$5:$I$26</c:f>
              <c:numCache>
                <c:formatCode>0.0%</c:formatCode>
                <c:ptCount val="22"/>
                <c:pt idx="0">
                  <c:v>0.19267130631987744</c:v>
                </c:pt>
                <c:pt idx="1">
                  <c:v>0.17567903311959748</c:v>
                </c:pt>
                <c:pt idx="2">
                  <c:v>0.16152768997222922</c:v>
                </c:pt>
                <c:pt idx="3">
                  <c:v>2.7714323520751181E-2</c:v>
                </c:pt>
                <c:pt idx="4">
                  <c:v>5.7641098067214652E-2</c:v>
                </c:pt>
                <c:pt idx="5">
                  <c:v>6.1004526850908472E-2</c:v>
                </c:pt>
                <c:pt idx="6">
                  <c:v>-0.57242504683045514</c:v>
                </c:pt>
                <c:pt idx="7">
                  <c:v>-7.5720568926075343E-2</c:v>
                </c:pt>
                <c:pt idx="8">
                  <c:v>1.1422872841879903E-2</c:v>
                </c:pt>
                <c:pt idx="9">
                  <c:v>-4.8450647167252024E-2</c:v>
                </c:pt>
                <c:pt idx="10">
                  <c:v>8.1405135058934368E-3</c:v>
                </c:pt>
                <c:pt idx="11">
                  <c:v>7.5657987723370748E-2</c:v>
                </c:pt>
                <c:pt idx="12">
                  <c:v>-1.3564112080215508E-2</c:v>
                </c:pt>
                <c:pt idx="13">
                  <c:v>-3.1641613497359711E-3</c:v>
                </c:pt>
                <c:pt idx="14">
                  <c:v>0.32690852854490049</c:v>
                </c:pt>
                <c:pt idx="15">
                  <c:v>0.37534659256346808</c:v>
                </c:pt>
                <c:pt idx="16">
                  <c:v>-8.0765258139615978E-2</c:v>
                </c:pt>
                <c:pt idx="17">
                  <c:v>-0.14604689420397204</c:v>
                </c:pt>
                <c:pt idx="18">
                  <c:v>-4.1987653622206217E-2</c:v>
                </c:pt>
                <c:pt idx="19">
                  <c:v>-0.13034587455142688</c:v>
                </c:pt>
                <c:pt idx="20">
                  <c:v>-1.8691333309755014E-2</c:v>
                </c:pt>
                <c:pt idx="21">
                  <c:v>0.19668429495540291</c:v>
                </c:pt>
              </c:numCache>
            </c:numRef>
          </c:val>
          <c:extLst>
            <c:ext xmlns:c16="http://schemas.microsoft.com/office/drawing/2014/chart" uri="{C3380CC4-5D6E-409C-BE32-E72D297353CC}">
              <c16:uniqueId val="{00000001-440D-495C-9FB5-B338418409ED}"/>
            </c:ext>
          </c:extLst>
        </c:ser>
        <c:dLbls>
          <c:showLegendKey val="0"/>
          <c:showVal val="0"/>
          <c:showCatName val="0"/>
          <c:showSerName val="0"/>
          <c:showPercent val="0"/>
          <c:showBubbleSize val="0"/>
        </c:dLbls>
        <c:gapWidth val="219"/>
        <c:overlap val="-27"/>
        <c:axId val="697550704"/>
        <c:axId val="697545456"/>
      </c:barChart>
      <c:catAx>
        <c:axId val="69755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545456"/>
        <c:crosses val="autoZero"/>
        <c:auto val="1"/>
        <c:lblAlgn val="ctr"/>
        <c:lblOffset val="100"/>
        <c:noMultiLvlLbl val="0"/>
      </c:catAx>
      <c:valAx>
        <c:axId val="697545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550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60AD3-30C3-481A-ADA7-FE4005F5B20F}"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1CDF-AA04-453F-A06A-267539DA76CA}" type="slidenum">
              <a:rPr lang="en-US" smtClean="0"/>
              <a:t>‹#›</a:t>
            </a:fld>
            <a:endParaRPr lang="en-US"/>
          </a:p>
        </p:txBody>
      </p:sp>
    </p:spTree>
    <p:extLst>
      <p:ext uri="{BB962C8B-B14F-4D97-AF65-F5344CB8AC3E}">
        <p14:creationId xmlns:p14="http://schemas.microsoft.com/office/powerpoint/2010/main" val="274567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E5FC84-81F8-4BF5-BFE5-69B3FA9ACF3B}" type="slidenum">
              <a:rPr lang="en-US" smtClean="0"/>
              <a:t>1</a:t>
            </a:fld>
            <a:endParaRPr lang="en-US"/>
          </a:p>
        </p:txBody>
      </p:sp>
    </p:spTree>
    <p:extLst>
      <p:ext uri="{BB962C8B-B14F-4D97-AF65-F5344CB8AC3E}">
        <p14:creationId xmlns:p14="http://schemas.microsoft.com/office/powerpoint/2010/main" val="213532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10</a:t>
            </a:fld>
            <a:endParaRPr lang="en-US"/>
          </a:p>
        </p:txBody>
      </p:sp>
    </p:spTree>
    <p:extLst>
      <p:ext uri="{BB962C8B-B14F-4D97-AF65-F5344CB8AC3E}">
        <p14:creationId xmlns:p14="http://schemas.microsoft.com/office/powerpoint/2010/main" val="91288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5FC84-81F8-4BF5-BFE5-69B3FA9AC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23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5FC84-81F8-4BF5-BFE5-69B3FA9AC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03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13</a:t>
            </a:fld>
            <a:endParaRPr lang="en-US"/>
          </a:p>
        </p:txBody>
      </p:sp>
    </p:spTree>
    <p:extLst>
      <p:ext uri="{BB962C8B-B14F-4D97-AF65-F5344CB8AC3E}">
        <p14:creationId xmlns:p14="http://schemas.microsoft.com/office/powerpoint/2010/main" val="419265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14</a:t>
            </a:fld>
            <a:endParaRPr lang="en-US"/>
          </a:p>
        </p:txBody>
      </p:sp>
    </p:spTree>
    <p:extLst>
      <p:ext uri="{BB962C8B-B14F-4D97-AF65-F5344CB8AC3E}">
        <p14:creationId xmlns:p14="http://schemas.microsoft.com/office/powerpoint/2010/main" val="141267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15</a:t>
            </a:fld>
            <a:endParaRPr lang="en-US"/>
          </a:p>
        </p:txBody>
      </p:sp>
    </p:spTree>
    <p:extLst>
      <p:ext uri="{BB962C8B-B14F-4D97-AF65-F5344CB8AC3E}">
        <p14:creationId xmlns:p14="http://schemas.microsoft.com/office/powerpoint/2010/main" val="314970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16</a:t>
            </a:fld>
            <a:endParaRPr lang="en-US"/>
          </a:p>
        </p:txBody>
      </p:sp>
    </p:spTree>
    <p:extLst>
      <p:ext uri="{BB962C8B-B14F-4D97-AF65-F5344CB8AC3E}">
        <p14:creationId xmlns:p14="http://schemas.microsoft.com/office/powerpoint/2010/main" val="426410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17</a:t>
            </a:fld>
            <a:endParaRPr lang="en-US"/>
          </a:p>
        </p:txBody>
      </p:sp>
    </p:spTree>
    <p:extLst>
      <p:ext uri="{BB962C8B-B14F-4D97-AF65-F5344CB8AC3E}">
        <p14:creationId xmlns:p14="http://schemas.microsoft.com/office/powerpoint/2010/main" val="3031213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18</a:t>
            </a:fld>
            <a:endParaRPr lang="en-US"/>
          </a:p>
        </p:txBody>
      </p:sp>
    </p:spTree>
    <p:extLst>
      <p:ext uri="{BB962C8B-B14F-4D97-AF65-F5344CB8AC3E}">
        <p14:creationId xmlns:p14="http://schemas.microsoft.com/office/powerpoint/2010/main" val="386554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19</a:t>
            </a:fld>
            <a:endParaRPr lang="en-US"/>
          </a:p>
        </p:txBody>
      </p:sp>
    </p:spTree>
    <p:extLst>
      <p:ext uri="{BB962C8B-B14F-4D97-AF65-F5344CB8AC3E}">
        <p14:creationId xmlns:p14="http://schemas.microsoft.com/office/powerpoint/2010/main" val="428601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a:t>
            </a:fld>
            <a:endParaRPr lang="en-US"/>
          </a:p>
        </p:txBody>
      </p:sp>
    </p:spTree>
    <p:extLst>
      <p:ext uri="{BB962C8B-B14F-4D97-AF65-F5344CB8AC3E}">
        <p14:creationId xmlns:p14="http://schemas.microsoft.com/office/powerpoint/2010/main" val="1081053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20</a:t>
            </a:fld>
            <a:endParaRPr lang="en-US"/>
          </a:p>
        </p:txBody>
      </p:sp>
    </p:spTree>
    <p:extLst>
      <p:ext uri="{BB962C8B-B14F-4D97-AF65-F5344CB8AC3E}">
        <p14:creationId xmlns:p14="http://schemas.microsoft.com/office/powerpoint/2010/main" val="4288953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21</a:t>
            </a:fld>
            <a:endParaRPr lang="en-US"/>
          </a:p>
        </p:txBody>
      </p:sp>
    </p:spTree>
    <p:extLst>
      <p:ext uri="{BB962C8B-B14F-4D97-AF65-F5344CB8AC3E}">
        <p14:creationId xmlns:p14="http://schemas.microsoft.com/office/powerpoint/2010/main" val="113500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22</a:t>
            </a:fld>
            <a:endParaRPr lang="en-US"/>
          </a:p>
        </p:txBody>
      </p:sp>
    </p:spTree>
    <p:extLst>
      <p:ext uri="{BB962C8B-B14F-4D97-AF65-F5344CB8AC3E}">
        <p14:creationId xmlns:p14="http://schemas.microsoft.com/office/powerpoint/2010/main" val="3573526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23</a:t>
            </a:fld>
            <a:endParaRPr lang="en-US"/>
          </a:p>
        </p:txBody>
      </p:sp>
    </p:spTree>
    <p:extLst>
      <p:ext uri="{BB962C8B-B14F-4D97-AF65-F5344CB8AC3E}">
        <p14:creationId xmlns:p14="http://schemas.microsoft.com/office/powerpoint/2010/main" val="75715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24</a:t>
            </a:fld>
            <a:endParaRPr lang="en-US"/>
          </a:p>
        </p:txBody>
      </p:sp>
    </p:spTree>
    <p:extLst>
      <p:ext uri="{BB962C8B-B14F-4D97-AF65-F5344CB8AC3E}">
        <p14:creationId xmlns:p14="http://schemas.microsoft.com/office/powerpoint/2010/main" val="3414200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25</a:t>
            </a:fld>
            <a:endParaRPr lang="en-US"/>
          </a:p>
        </p:txBody>
      </p:sp>
    </p:spTree>
    <p:extLst>
      <p:ext uri="{BB962C8B-B14F-4D97-AF65-F5344CB8AC3E}">
        <p14:creationId xmlns:p14="http://schemas.microsoft.com/office/powerpoint/2010/main" val="1341308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26</a:t>
            </a:fld>
            <a:endParaRPr lang="en-US"/>
          </a:p>
        </p:txBody>
      </p:sp>
    </p:spTree>
    <p:extLst>
      <p:ext uri="{BB962C8B-B14F-4D97-AF65-F5344CB8AC3E}">
        <p14:creationId xmlns:p14="http://schemas.microsoft.com/office/powerpoint/2010/main" val="269862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27</a:t>
            </a:fld>
            <a:endParaRPr lang="en-US"/>
          </a:p>
        </p:txBody>
      </p:sp>
    </p:spTree>
    <p:extLst>
      <p:ext uri="{BB962C8B-B14F-4D97-AF65-F5344CB8AC3E}">
        <p14:creationId xmlns:p14="http://schemas.microsoft.com/office/powerpoint/2010/main" val="156654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28</a:t>
            </a:fld>
            <a:endParaRPr lang="en-US"/>
          </a:p>
        </p:txBody>
      </p:sp>
    </p:spTree>
    <p:extLst>
      <p:ext uri="{BB962C8B-B14F-4D97-AF65-F5344CB8AC3E}">
        <p14:creationId xmlns:p14="http://schemas.microsoft.com/office/powerpoint/2010/main" val="3126796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29</a:t>
            </a:fld>
            <a:endParaRPr lang="en-US"/>
          </a:p>
        </p:txBody>
      </p:sp>
    </p:spTree>
    <p:extLst>
      <p:ext uri="{BB962C8B-B14F-4D97-AF65-F5344CB8AC3E}">
        <p14:creationId xmlns:p14="http://schemas.microsoft.com/office/powerpoint/2010/main" val="372574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a:t>
            </a:fld>
            <a:endParaRPr lang="en-US"/>
          </a:p>
        </p:txBody>
      </p:sp>
    </p:spTree>
    <p:extLst>
      <p:ext uri="{BB962C8B-B14F-4D97-AF65-F5344CB8AC3E}">
        <p14:creationId xmlns:p14="http://schemas.microsoft.com/office/powerpoint/2010/main" val="1737480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30</a:t>
            </a:fld>
            <a:endParaRPr lang="en-US"/>
          </a:p>
        </p:txBody>
      </p:sp>
    </p:spTree>
    <p:extLst>
      <p:ext uri="{BB962C8B-B14F-4D97-AF65-F5344CB8AC3E}">
        <p14:creationId xmlns:p14="http://schemas.microsoft.com/office/powerpoint/2010/main" val="253173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31</a:t>
            </a:fld>
            <a:endParaRPr lang="en-US"/>
          </a:p>
        </p:txBody>
      </p:sp>
    </p:spTree>
    <p:extLst>
      <p:ext uri="{BB962C8B-B14F-4D97-AF65-F5344CB8AC3E}">
        <p14:creationId xmlns:p14="http://schemas.microsoft.com/office/powerpoint/2010/main" val="2303218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32</a:t>
            </a:fld>
            <a:endParaRPr lang="en-US"/>
          </a:p>
        </p:txBody>
      </p:sp>
    </p:spTree>
    <p:extLst>
      <p:ext uri="{BB962C8B-B14F-4D97-AF65-F5344CB8AC3E}">
        <p14:creationId xmlns:p14="http://schemas.microsoft.com/office/powerpoint/2010/main" val="2274133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33</a:t>
            </a:fld>
            <a:endParaRPr lang="en-US"/>
          </a:p>
        </p:txBody>
      </p:sp>
    </p:spTree>
    <p:extLst>
      <p:ext uri="{BB962C8B-B14F-4D97-AF65-F5344CB8AC3E}">
        <p14:creationId xmlns:p14="http://schemas.microsoft.com/office/powerpoint/2010/main" val="745972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34</a:t>
            </a:fld>
            <a:endParaRPr lang="en-US"/>
          </a:p>
        </p:txBody>
      </p:sp>
    </p:spTree>
    <p:extLst>
      <p:ext uri="{BB962C8B-B14F-4D97-AF65-F5344CB8AC3E}">
        <p14:creationId xmlns:p14="http://schemas.microsoft.com/office/powerpoint/2010/main" val="280617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35</a:t>
            </a:fld>
            <a:endParaRPr lang="en-US"/>
          </a:p>
        </p:txBody>
      </p:sp>
    </p:spTree>
    <p:extLst>
      <p:ext uri="{BB962C8B-B14F-4D97-AF65-F5344CB8AC3E}">
        <p14:creationId xmlns:p14="http://schemas.microsoft.com/office/powerpoint/2010/main" val="224909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36</a:t>
            </a:fld>
            <a:endParaRPr lang="en-US"/>
          </a:p>
        </p:txBody>
      </p:sp>
    </p:spTree>
    <p:extLst>
      <p:ext uri="{BB962C8B-B14F-4D97-AF65-F5344CB8AC3E}">
        <p14:creationId xmlns:p14="http://schemas.microsoft.com/office/powerpoint/2010/main" val="15934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37</a:t>
            </a:fld>
            <a:endParaRPr lang="en-US"/>
          </a:p>
        </p:txBody>
      </p:sp>
    </p:spTree>
    <p:extLst>
      <p:ext uri="{BB962C8B-B14F-4D97-AF65-F5344CB8AC3E}">
        <p14:creationId xmlns:p14="http://schemas.microsoft.com/office/powerpoint/2010/main" val="877793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38</a:t>
            </a:fld>
            <a:endParaRPr lang="en-US"/>
          </a:p>
        </p:txBody>
      </p:sp>
    </p:spTree>
    <p:extLst>
      <p:ext uri="{BB962C8B-B14F-4D97-AF65-F5344CB8AC3E}">
        <p14:creationId xmlns:p14="http://schemas.microsoft.com/office/powerpoint/2010/main" val="4187588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39</a:t>
            </a:fld>
            <a:endParaRPr lang="en-US"/>
          </a:p>
        </p:txBody>
      </p:sp>
    </p:spTree>
    <p:extLst>
      <p:ext uri="{BB962C8B-B14F-4D97-AF65-F5344CB8AC3E}">
        <p14:creationId xmlns:p14="http://schemas.microsoft.com/office/powerpoint/2010/main" val="39811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a:t>
            </a:fld>
            <a:endParaRPr lang="en-US"/>
          </a:p>
        </p:txBody>
      </p:sp>
    </p:spTree>
    <p:extLst>
      <p:ext uri="{BB962C8B-B14F-4D97-AF65-F5344CB8AC3E}">
        <p14:creationId xmlns:p14="http://schemas.microsoft.com/office/powerpoint/2010/main" val="2259480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40</a:t>
            </a:fld>
            <a:endParaRPr lang="en-US"/>
          </a:p>
        </p:txBody>
      </p:sp>
    </p:spTree>
    <p:extLst>
      <p:ext uri="{BB962C8B-B14F-4D97-AF65-F5344CB8AC3E}">
        <p14:creationId xmlns:p14="http://schemas.microsoft.com/office/powerpoint/2010/main" val="1869509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41</a:t>
            </a:fld>
            <a:endParaRPr lang="en-US"/>
          </a:p>
        </p:txBody>
      </p:sp>
    </p:spTree>
    <p:extLst>
      <p:ext uri="{BB962C8B-B14F-4D97-AF65-F5344CB8AC3E}">
        <p14:creationId xmlns:p14="http://schemas.microsoft.com/office/powerpoint/2010/main" val="3651795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42</a:t>
            </a:fld>
            <a:endParaRPr lang="en-US"/>
          </a:p>
        </p:txBody>
      </p:sp>
    </p:spTree>
    <p:extLst>
      <p:ext uri="{BB962C8B-B14F-4D97-AF65-F5344CB8AC3E}">
        <p14:creationId xmlns:p14="http://schemas.microsoft.com/office/powerpoint/2010/main" val="198426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43</a:t>
            </a:fld>
            <a:endParaRPr lang="en-US"/>
          </a:p>
        </p:txBody>
      </p:sp>
    </p:spTree>
    <p:extLst>
      <p:ext uri="{BB962C8B-B14F-4D97-AF65-F5344CB8AC3E}">
        <p14:creationId xmlns:p14="http://schemas.microsoft.com/office/powerpoint/2010/main" val="1063855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44</a:t>
            </a:fld>
            <a:endParaRPr lang="en-US"/>
          </a:p>
        </p:txBody>
      </p:sp>
    </p:spTree>
    <p:extLst>
      <p:ext uri="{BB962C8B-B14F-4D97-AF65-F5344CB8AC3E}">
        <p14:creationId xmlns:p14="http://schemas.microsoft.com/office/powerpoint/2010/main" val="539479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45</a:t>
            </a:fld>
            <a:endParaRPr lang="en-US"/>
          </a:p>
        </p:txBody>
      </p:sp>
    </p:spTree>
    <p:extLst>
      <p:ext uri="{BB962C8B-B14F-4D97-AF65-F5344CB8AC3E}">
        <p14:creationId xmlns:p14="http://schemas.microsoft.com/office/powerpoint/2010/main" val="4239756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46</a:t>
            </a:fld>
            <a:endParaRPr lang="en-US"/>
          </a:p>
        </p:txBody>
      </p:sp>
    </p:spTree>
    <p:extLst>
      <p:ext uri="{BB962C8B-B14F-4D97-AF65-F5344CB8AC3E}">
        <p14:creationId xmlns:p14="http://schemas.microsoft.com/office/powerpoint/2010/main" val="2550622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47</a:t>
            </a:fld>
            <a:endParaRPr lang="en-US"/>
          </a:p>
        </p:txBody>
      </p:sp>
    </p:spTree>
    <p:extLst>
      <p:ext uri="{BB962C8B-B14F-4D97-AF65-F5344CB8AC3E}">
        <p14:creationId xmlns:p14="http://schemas.microsoft.com/office/powerpoint/2010/main" val="1611419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48</a:t>
            </a:fld>
            <a:endParaRPr lang="en-US"/>
          </a:p>
        </p:txBody>
      </p:sp>
    </p:spTree>
    <p:extLst>
      <p:ext uri="{BB962C8B-B14F-4D97-AF65-F5344CB8AC3E}">
        <p14:creationId xmlns:p14="http://schemas.microsoft.com/office/powerpoint/2010/main" val="347839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49</a:t>
            </a:fld>
            <a:endParaRPr lang="en-US"/>
          </a:p>
        </p:txBody>
      </p:sp>
    </p:spTree>
    <p:extLst>
      <p:ext uri="{BB962C8B-B14F-4D97-AF65-F5344CB8AC3E}">
        <p14:creationId xmlns:p14="http://schemas.microsoft.com/office/powerpoint/2010/main" val="414017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5</a:t>
            </a:fld>
            <a:endParaRPr lang="en-US"/>
          </a:p>
        </p:txBody>
      </p:sp>
    </p:spTree>
    <p:extLst>
      <p:ext uri="{BB962C8B-B14F-4D97-AF65-F5344CB8AC3E}">
        <p14:creationId xmlns:p14="http://schemas.microsoft.com/office/powerpoint/2010/main" val="37317540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50</a:t>
            </a:fld>
            <a:endParaRPr lang="en-US"/>
          </a:p>
        </p:txBody>
      </p:sp>
    </p:spTree>
    <p:extLst>
      <p:ext uri="{BB962C8B-B14F-4D97-AF65-F5344CB8AC3E}">
        <p14:creationId xmlns:p14="http://schemas.microsoft.com/office/powerpoint/2010/main" val="357033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6</a:t>
            </a:fld>
            <a:endParaRPr lang="en-US"/>
          </a:p>
        </p:txBody>
      </p:sp>
    </p:spTree>
    <p:extLst>
      <p:ext uri="{BB962C8B-B14F-4D97-AF65-F5344CB8AC3E}">
        <p14:creationId xmlns:p14="http://schemas.microsoft.com/office/powerpoint/2010/main" val="260040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7</a:t>
            </a:fld>
            <a:endParaRPr lang="en-US"/>
          </a:p>
        </p:txBody>
      </p:sp>
    </p:spTree>
    <p:extLst>
      <p:ext uri="{BB962C8B-B14F-4D97-AF65-F5344CB8AC3E}">
        <p14:creationId xmlns:p14="http://schemas.microsoft.com/office/powerpoint/2010/main" val="35209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8</a:t>
            </a:fld>
            <a:endParaRPr lang="en-US"/>
          </a:p>
        </p:txBody>
      </p:sp>
    </p:spTree>
    <p:extLst>
      <p:ext uri="{BB962C8B-B14F-4D97-AF65-F5344CB8AC3E}">
        <p14:creationId xmlns:p14="http://schemas.microsoft.com/office/powerpoint/2010/main" val="132008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March 2020, Medicaid members have retained coverage. The 2023 Consolidated Appropriations Act ended the continuous enrollment requirements for Medicaid programs effective March 31, 2023. Our goal is that all members who still qualify retain their coverage, and we are taking steps to make that a reality. We have a communication campaign targeting members and their families, health care providers, schools, etc. - to help them understand that Medicaid renewals are coming and that we need their updated contact information in case we need to reach out to them to verify something regarding their eligibility. </a:t>
            </a:r>
          </a:p>
          <a:p>
            <a:endParaRPr lang="en-US">
              <a:cs typeface="Calibri"/>
            </a:endParaRPr>
          </a:p>
          <a:p>
            <a:r>
              <a:rPr lang="en-US">
                <a:cs typeface="Calibri"/>
              </a:rPr>
              <a:t>Conducting redeterminations for every Medicaid member in 1 year is a huge undertaking. The changes that have been made in collaboration with the human service zones around eligibility redesign will help with workload management. We are also implementing new review processes where we use data from a number of different data feeds that report a person's income and assets and can use that information to verify eligibility, rather than having to reach out to the member for information. This will drastically reduce the number of members who are disenrolled for administrative reasons like not returning a form. There will still be circumstances when we have to reach out to members, but only after we've tried to verify their information from the data feeds.  </a:t>
            </a:r>
          </a:p>
          <a:p>
            <a:endParaRPr lang="en-US">
              <a:cs typeface="Calibri"/>
            </a:endParaRPr>
          </a:p>
          <a:p>
            <a:r>
              <a:rPr lang="en-US">
                <a:cs typeface="Calibri"/>
              </a:rPr>
              <a:t>Federal government rulemaking is a continual challenge for Medicaid programs. CMS issued a proposed rule that would require states to simplify Medicaid applications, verifications, enrollment and renewals. These changes take a lot of resources to implement on the state side, from IT system changes to law and rule updates, training for team members, etc. Implementing complex federal rule changes can be a huge challenge for the ND Medicaid program because we have one of the lowest state administration costs of any Medicaid program (only SD, WY and Delaware are lower). </a:t>
            </a:r>
          </a:p>
          <a:p>
            <a:endParaRPr lang="en-US">
              <a:cs typeface="Calibri"/>
            </a:endParaRPr>
          </a:p>
          <a:p>
            <a:r>
              <a:rPr lang="en-US">
                <a:cs typeface="Calibri"/>
              </a:rPr>
              <a:t>Finding ways to effectively control cost growth: value-based purchasing programs are one way to control cost growth while achieving better outcomes for members, however it likely isn't enough to make a high impact, if not combined with other strategies. More states are moving to health care cost growth targets within their state. There are many other strategies to impact health care cost growth, and most would require a high level of collaboration between the state, payers and providers.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E5FC84-81F8-4BF5-BFE5-69B3FA9ACF3B}" type="slidenum">
              <a:rPr lang="en-US" smtClean="0"/>
              <a:t>9</a:t>
            </a:fld>
            <a:endParaRPr lang="en-US"/>
          </a:p>
        </p:txBody>
      </p:sp>
    </p:spTree>
    <p:extLst>
      <p:ext uri="{BB962C8B-B14F-4D97-AF65-F5344CB8AC3E}">
        <p14:creationId xmlns:p14="http://schemas.microsoft.com/office/powerpoint/2010/main" val="35151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7B66-6E2B-42D2-8136-0567EEEE5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277107-4263-447B-983D-17EF65FC0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660C1-7ECF-4F06-A8E2-8E2B90C2C8AF}"/>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5" name="Footer Placeholder 4">
            <a:extLst>
              <a:ext uri="{FF2B5EF4-FFF2-40B4-BE49-F238E27FC236}">
                <a16:creationId xmlns:a16="http://schemas.microsoft.com/office/drawing/2014/main" id="{6B80DF7F-E9CF-4607-ACDB-631205835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69AAA-5971-425B-82A6-DC056799A0E8}"/>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381314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43B0-3258-417F-B638-55EF6A0A4F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268C3A-5809-4701-9E1D-50FC7DBD13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11BD0-EF70-447C-B220-298C37FC9A87}"/>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5" name="Footer Placeholder 4">
            <a:extLst>
              <a:ext uri="{FF2B5EF4-FFF2-40B4-BE49-F238E27FC236}">
                <a16:creationId xmlns:a16="http://schemas.microsoft.com/office/drawing/2014/main" id="{E1A9E629-1791-4C3E-87E1-5DB32FC1C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1B5E1-6F2F-4D78-9BA7-865282ECB054}"/>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384852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8FC83-696B-44C7-9E2F-07868EA8A5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5CA047-4079-4278-871D-4ABAC0F6B5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56CED-2A3D-40E4-8D83-3FDDC0E9ED8B}"/>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5" name="Footer Placeholder 4">
            <a:extLst>
              <a:ext uri="{FF2B5EF4-FFF2-40B4-BE49-F238E27FC236}">
                <a16:creationId xmlns:a16="http://schemas.microsoft.com/office/drawing/2014/main" id="{60E94E11-002E-43B7-AADF-A72FEAFEA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42A81-0A25-406E-BF74-C702D9DCA58F}"/>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369878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b="0">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7" name="Content Placeholder 2">
            <a:extLst>
              <a:ext uri="{FF2B5EF4-FFF2-40B4-BE49-F238E27FC236}">
                <a16:creationId xmlns:a16="http://schemas.microsoft.com/office/drawing/2014/main" id="{84C1FE60-42BB-4439-A98E-82D8182F5F9F}"/>
              </a:ext>
            </a:extLst>
          </p:cNvPr>
          <p:cNvSpPr>
            <a:spLocks noGrp="1"/>
          </p:cNvSpPr>
          <p:nvPr>
            <p:ph idx="1"/>
          </p:nvPr>
        </p:nvSpPr>
        <p:spPr>
          <a:xfrm>
            <a:off x="753559" y="3357332"/>
            <a:ext cx="2417874" cy="3070900"/>
          </a:xfrm>
        </p:spPr>
        <p:txBody>
          <a:bodyPr/>
          <a:lstStyle>
            <a:lvl1pPr>
              <a:lnSpc>
                <a:spcPct val="100000"/>
              </a:lnSpc>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089C7B9D-8BCD-4472-A24E-A99C3A3F11FF}"/>
              </a:ext>
            </a:extLst>
          </p:cNvPr>
          <p:cNvSpPr>
            <a:spLocks noGrp="1"/>
          </p:cNvSpPr>
          <p:nvPr>
            <p:ph idx="10"/>
          </p:nvPr>
        </p:nvSpPr>
        <p:spPr>
          <a:xfrm>
            <a:off x="753559" y="1957642"/>
            <a:ext cx="2417874" cy="1203405"/>
          </a:xfrm>
        </p:spPr>
        <p:txBody>
          <a:bodyPr/>
          <a:lstStyle/>
          <a:p>
            <a:pPr lvl="0"/>
            <a:endParaRPr lang="en-US"/>
          </a:p>
        </p:txBody>
      </p:sp>
      <p:sp>
        <p:nvSpPr>
          <p:cNvPr id="10" name="Content Placeholder 2">
            <a:extLst>
              <a:ext uri="{FF2B5EF4-FFF2-40B4-BE49-F238E27FC236}">
                <a16:creationId xmlns:a16="http://schemas.microsoft.com/office/drawing/2014/main" id="{F705587F-6EA2-4010-B83C-6A7755956420}"/>
              </a:ext>
            </a:extLst>
          </p:cNvPr>
          <p:cNvSpPr>
            <a:spLocks noGrp="1"/>
          </p:cNvSpPr>
          <p:nvPr>
            <p:ph idx="11"/>
          </p:nvPr>
        </p:nvSpPr>
        <p:spPr>
          <a:xfrm>
            <a:off x="3471605" y="3357332"/>
            <a:ext cx="2417874" cy="3061756"/>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737C0078-11EB-43AA-BE3A-82CB48099178}"/>
              </a:ext>
            </a:extLst>
          </p:cNvPr>
          <p:cNvSpPr>
            <a:spLocks noGrp="1"/>
          </p:cNvSpPr>
          <p:nvPr>
            <p:ph idx="12"/>
          </p:nvPr>
        </p:nvSpPr>
        <p:spPr>
          <a:xfrm>
            <a:off x="3471605" y="1957642"/>
            <a:ext cx="2417874" cy="1203405"/>
          </a:xfrm>
        </p:spPr>
        <p:txBody>
          <a:bodyPr/>
          <a:lstStyle/>
          <a:p>
            <a:pPr lvl="0"/>
            <a:endParaRPr lang="en-US"/>
          </a:p>
        </p:txBody>
      </p:sp>
      <p:sp>
        <p:nvSpPr>
          <p:cNvPr id="14" name="Content Placeholder 2">
            <a:extLst>
              <a:ext uri="{FF2B5EF4-FFF2-40B4-BE49-F238E27FC236}">
                <a16:creationId xmlns:a16="http://schemas.microsoft.com/office/drawing/2014/main" id="{2865F872-EE06-4EC7-B162-425F3E1A99ED}"/>
              </a:ext>
            </a:extLst>
          </p:cNvPr>
          <p:cNvSpPr>
            <a:spLocks noGrp="1"/>
          </p:cNvSpPr>
          <p:nvPr>
            <p:ph idx="13"/>
          </p:nvPr>
        </p:nvSpPr>
        <p:spPr>
          <a:xfrm>
            <a:off x="6178235" y="3357332"/>
            <a:ext cx="2417874" cy="3052612"/>
          </a:xfrm>
        </p:spPr>
        <p:txBody>
          <a:bodyPr/>
          <a:lstStyle/>
          <a:p>
            <a:pPr lvl="0"/>
            <a:r>
              <a:rPr lang="en-US"/>
              <a:t>Click to edit Master text styles</a:t>
            </a:r>
          </a:p>
        </p:txBody>
      </p:sp>
      <p:sp>
        <p:nvSpPr>
          <p:cNvPr id="15" name="Content Placeholder 2">
            <a:extLst>
              <a:ext uri="{FF2B5EF4-FFF2-40B4-BE49-F238E27FC236}">
                <a16:creationId xmlns:a16="http://schemas.microsoft.com/office/drawing/2014/main" id="{8AAD29C4-DE8D-43DC-B2A9-46C13DA16424}"/>
              </a:ext>
            </a:extLst>
          </p:cNvPr>
          <p:cNvSpPr>
            <a:spLocks noGrp="1"/>
          </p:cNvSpPr>
          <p:nvPr>
            <p:ph idx="14"/>
          </p:nvPr>
        </p:nvSpPr>
        <p:spPr>
          <a:xfrm>
            <a:off x="6178235" y="1957642"/>
            <a:ext cx="2417874" cy="1203405"/>
          </a:xfrm>
        </p:spPr>
        <p:txBody>
          <a:bodyPr/>
          <a:lstStyle/>
          <a:p>
            <a:pPr lvl="0"/>
            <a:endParaRPr lang="en-US"/>
          </a:p>
        </p:txBody>
      </p:sp>
      <p:sp>
        <p:nvSpPr>
          <p:cNvPr id="16" name="Content Placeholder 2">
            <a:extLst>
              <a:ext uri="{FF2B5EF4-FFF2-40B4-BE49-F238E27FC236}">
                <a16:creationId xmlns:a16="http://schemas.microsoft.com/office/drawing/2014/main" id="{BDADE35B-FEC6-48C7-B1AB-76E4C262068D}"/>
              </a:ext>
            </a:extLst>
          </p:cNvPr>
          <p:cNvSpPr>
            <a:spLocks noGrp="1"/>
          </p:cNvSpPr>
          <p:nvPr>
            <p:ph idx="15"/>
          </p:nvPr>
        </p:nvSpPr>
        <p:spPr>
          <a:xfrm>
            <a:off x="8930585" y="3348188"/>
            <a:ext cx="2417874" cy="3080044"/>
          </a:xfrm>
        </p:spPr>
        <p:txBody>
          <a:bodyPr/>
          <a:lstStyle/>
          <a:p>
            <a:pPr lvl="0"/>
            <a:r>
              <a:rPr lang="en-US"/>
              <a:t>Click to edit Master text styles</a:t>
            </a:r>
          </a:p>
        </p:txBody>
      </p:sp>
      <p:sp>
        <p:nvSpPr>
          <p:cNvPr id="17" name="Content Placeholder 2">
            <a:extLst>
              <a:ext uri="{FF2B5EF4-FFF2-40B4-BE49-F238E27FC236}">
                <a16:creationId xmlns:a16="http://schemas.microsoft.com/office/drawing/2014/main" id="{127DD6C8-0CE2-494D-929B-7CAC021464B1}"/>
              </a:ext>
            </a:extLst>
          </p:cNvPr>
          <p:cNvSpPr>
            <a:spLocks noGrp="1"/>
          </p:cNvSpPr>
          <p:nvPr>
            <p:ph idx="16"/>
          </p:nvPr>
        </p:nvSpPr>
        <p:spPr>
          <a:xfrm>
            <a:off x="8884865" y="1957642"/>
            <a:ext cx="2417874" cy="1203405"/>
          </a:xfrm>
        </p:spPr>
        <p:txBody>
          <a:bodyPr/>
          <a:lstStyle/>
          <a:p>
            <a:pPr lvl="0"/>
            <a:endParaRPr lang="en-US"/>
          </a:p>
        </p:txBody>
      </p:sp>
    </p:spTree>
    <p:extLst>
      <p:ext uri="{BB962C8B-B14F-4D97-AF65-F5344CB8AC3E}">
        <p14:creationId xmlns:p14="http://schemas.microsoft.com/office/powerpoint/2010/main" val="410231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619-1761-4150-BD95-1ADF852FB0A9}"/>
              </a:ext>
            </a:extLst>
          </p:cNvPr>
          <p:cNvSpPr>
            <a:spLocks noGrp="1"/>
          </p:cNvSpPr>
          <p:nvPr>
            <p:ph type="ctrTitle" hasCustomPrompt="1"/>
          </p:nvPr>
        </p:nvSpPr>
        <p:spPr>
          <a:xfrm>
            <a:off x="470936" y="5367033"/>
            <a:ext cx="6954235" cy="709249"/>
          </a:xfrm>
        </p:spPr>
        <p:txBody>
          <a:bodyPr anchor="b">
            <a:normAutofit/>
          </a:bodyPr>
          <a:lstStyle>
            <a:lvl1pPr algn="l">
              <a:defRPr sz="4000" b="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E3AB7441-AD4E-4F13-9FAD-E4A37B7D9197}"/>
              </a:ext>
            </a:extLst>
          </p:cNvPr>
          <p:cNvSpPr>
            <a:spLocks noGrp="1"/>
          </p:cNvSpPr>
          <p:nvPr>
            <p:ph type="subTitle" idx="1" hasCustomPrompt="1"/>
          </p:nvPr>
        </p:nvSpPr>
        <p:spPr>
          <a:xfrm>
            <a:off x="470936" y="6047335"/>
            <a:ext cx="6954235" cy="4638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Shape&#10;&#10;Description automatically generated with medium confidence">
            <a:extLst>
              <a:ext uri="{FF2B5EF4-FFF2-40B4-BE49-F238E27FC236}">
                <a16:creationId xmlns:a16="http://schemas.microsoft.com/office/drawing/2014/main" id="{B541FAD7-E9E4-4081-8DB3-BE66FE945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145" y="5483498"/>
            <a:ext cx="3956312" cy="902210"/>
          </a:xfrm>
          <a:prstGeom prst="rect">
            <a:avLst/>
          </a:prstGeom>
        </p:spPr>
      </p:pic>
      <p:sp>
        <p:nvSpPr>
          <p:cNvPr id="13" name="Picture Placeholder 11">
            <a:extLst>
              <a:ext uri="{FF2B5EF4-FFF2-40B4-BE49-F238E27FC236}">
                <a16:creationId xmlns:a16="http://schemas.microsoft.com/office/drawing/2014/main" id="{CA9E8D5E-6CB0-42A4-9C78-60FF626EF3BC}"/>
              </a:ext>
            </a:extLst>
          </p:cNvPr>
          <p:cNvSpPr>
            <a:spLocks noGrp="1"/>
          </p:cNvSpPr>
          <p:nvPr>
            <p:ph type="pic" sz="quarter" idx="10"/>
          </p:nvPr>
        </p:nvSpPr>
        <p:spPr>
          <a:xfrm>
            <a:off x="0" y="0"/>
            <a:ext cx="12192000" cy="5006017"/>
          </a:xfrm>
        </p:spPr>
        <p:txBody>
          <a:bodyPr/>
          <a:lstStyle/>
          <a:p>
            <a:endParaRPr lang="en-US"/>
          </a:p>
        </p:txBody>
      </p:sp>
    </p:spTree>
    <p:extLst>
      <p:ext uri="{BB962C8B-B14F-4D97-AF65-F5344CB8AC3E}">
        <p14:creationId xmlns:p14="http://schemas.microsoft.com/office/powerpoint/2010/main" val="10652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726C-673E-4869-ADB4-2DEB3291E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1BE7C-3A87-4D4A-AC07-3D5719E6DF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19862-149E-41B1-A546-106CCF274115}"/>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5" name="Footer Placeholder 4">
            <a:extLst>
              <a:ext uri="{FF2B5EF4-FFF2-40B4-BE49-F238E27FC236}">
                <a16:creationId xmlns:a16="http://schemas.microsoft.com/office/drawing/2014/main" id="{D8177B65-01FD-45DA-92E1-1EC29F087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EE5C2-EC1D-4E8C-A8C3-40B0C6096B4C}"/>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7308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84D8-1E07-434B-ABA5-E691F773E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10F934-A7D2-4DDA-8B8D-83F68AA739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E7000-66D1-47EF-A826-A5D8EBFDE1FE}"/>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5" name="Footer Placeholder 4">
            <a:extLst>
              <a:ext uri="{FF2B5EF4-FFF2-40B4-BE49-F238E27FC236}">
                <a16:creationId xmlns:a16="http://schemas.microsoft.com/office/drawing/2014/main" id="{5EE49DD6-0680-421C-A0F0-A440C8717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91611-4509-4501-9F0F-FF23A5B550F5}"/>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13695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9AE2-E961-4E34-9D14-9011EBE7A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3A360E-6650-41B4-BC75-AD5A054B7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C87572-550F-4E94-ADED-D6BB2B4F7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65EFF-3192-41B3-9164-8104AD22E74C}"/>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6" name="Footer Placeholder 5">
            <a:extLst>
              <a:ext uri="{FF2B5EF4-FFF2-40B4-BE49-F238E27FC236}">
                <a16:creationId xmlns:a16="http://schemas.microsoft.com/office/drawing/2014/main" id="{5ED78309-68D7-48AE-AD75-95EF09B04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6CC50-EAF0-4108-871B-55995E0DD417}"/>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73655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5F2A-7B93-4828-971A-B1EE0D594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424EE9-E7A2-44F2-9F9A-21A3AEFA2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17C95-82A3-4A41-A232-058CD997F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F139E-3017-4203-A4CF-18E3594E4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E87956-1AEC-4460-8E9C-1F53C72563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BDE073-5EE9-43B1-8F63-CF9F9D33E168}"/>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8" name="Footer Placeholder 7">
            <a:extLst>
              <a:ext uri="{FF2B5EF4-FFF2-40B4-BE49-F238E27FC236}">
                <a16:creationId xmlns:a16="http://schemas.microsoft.com/office/drawing/2014/main" id="{412AFFF8-4BF7-4006-95AE-9A308888CB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B4A7A0-7CE8-4EA4-9B1B-B7801968E0EF}"/>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12881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8EBB-5859-4054-9C37-D42CBE5D91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1F2B4E-D620-45C1-868E-1D5BE6A429EF}"/>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4" name="Footer Placeholder 3">
            <a:extLst>
              <a:ext uri="{FF2B5EF4-FFF2-40B4-BE49-F238E27FC236}">
                <a16:creationId xmlns:a16="http://schemas.microsoft.com/office/drawing/2014/main" id="{B2C19793-EC47-4E82-BB18-DA38040BC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0C6B9F-2BA2-44B7-92CF-C3CF4702EAE0}"/>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32877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4B82B6-7F9D-41A5-BB9F-8823C6FD397D}"/>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3" name="Footer Placeholder 2">
            <a:extLst>
              <a:ext uri="{FF2B5EF4-FFF2-40B4-BE49-F238E27FC236}">
                <a16:creationId xmlns:a16="http://schemas.microsoft.com/office/drawing/2014/main" id="{910CA1D5-76C8-4525-9D4F-EC9FECBC77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D0B14-FEF6-4A4B-BA3D-B0E8FC875FFD}"/>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128322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6250-2A73-4265-972E-DD474FE68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46BB4-FBB1-4911-8693-04501FC16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80E4F5-B1B8-4287-ADA0-5513F371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0985D-530B-4BE2-9B81-904365DE6C94}"/>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6" name="Footer Placeholder 5">
            <a:extLst>
              <a:ext uri="{FF2B5EF4-FFF2-40B4-BE49-F238E27FC236}">
                <a16:creationId xmlns:a16="http://schemas.microsoft.com/office/drawing/2014/main" id="{BCEC7D4B-F721-47CB-B6D0-71298302D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B54C0-35CD-40C9-B53B-8F609E507678}"/>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95928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DBB0-8040-4A69-A276-2FCF3D426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A3C50-E1B3-402E-802C-400B2ABCC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8247CB-88DA-4C30-97FD-378A619F3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2876F-379E-44E5-AEFC-2B9A85487128}"/>
              </a:ext>
            </a:extLst>
          </p:cNvPr>
          <p:cNvSpPr>
            <a:spLocks noGrp="1"/>
          </p:cNvSpPr>
          <p:nvPr>
            <p:ph type="dt" sz="half" idx="10"/>
          </p:nvPr>
        </p:nvSpPr>
        <p:spPr/>
        <p:txBody>
          <a:bodyPr/>
          <a:lstStyle/>
          <a:p>
            <a:fld id="{F4C434F7-8075-49AD-B2D9-1690F9BE954F}" type="datetimeFigureOut">
              <a:rPr lang="en-US" smtClean="0"/>
              <a:t>4/20/2023</a:t>
            </a:fld>
            <a:endParaRPr lang="en-US"/>
          </a:p>
        </p:txBody>
      </p:sp>
      <p:sp>
        <p:nvSpPr>
          <p:cNvPr id="6" name="Footer Placeholder 5">
            <a:extLst>
              <a:ext uri="{FF2B5EF4-FFF2-40B4-BE49-F238E27FC236}">
                <a16:creationId xmlns:a16="http://schemas.microsoft.com/office/drawing/2014/main" id="{7DCF5597-F858-4C09-9B41-B3645FE9F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7F7A4F-E0C2-4BDE-9FB2-78C0EA80DA9F}"/>
              </a:ext>
            </a:extLst>
          </p:cNvPr>
          <p:cNvSpPr>
            <a:spLocks noGrp="1"/>
          </p:cNvSpPr>
          <p:nvPr>
            <p:ph type="sldNum" sz="quarter" idx="12"/>
          </p:nvPr>
        </p:nvSpPr>
        <p:spPr/>
        <p:txBody>
          <a:bodyPr/>
          <a:lstStyle/>
          <a:p>
            <a:fld id="{E16053F5-E63A-424E-AC46-AC565C84C821}" type="slidenum">
              <a:rPr lang="en-US" smtClean="0"/>
              <a:t>‹#›</a:t>
            </a:fld>
            <a:endParaRPr lang="en-US"/>
          </a:p>
        </p:txBody>
      </p:sp>
    </p:spTree>
    <p:extLst>
      <p:ext uri="{BB962C8B-B14F-4D97-AF65-F5344CB8AC3E}">
        <p14:creationId xmlns:p14="http://schemas.microsoft.com/office/powerpoint/2010/main" val="35672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49B582-8ABC-4ED3-A63C-BAC0B6716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9420-6E0E-4819-A17E-688C99B57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23666-F53F-4370-AF46-A6AA3E0A4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434F7-8075-49AD-B2D9-1690F9BE954F}" type="datetimeFigureOut">
              <a:rPr lang="en-US" smtClean="0"/>
              <a:t>4/20/2023</a:t>
            </a:fld>
            <a:endParaRPr lang="en-US"/>
          </a:p>
        </p:txBody>
      </p:sp>
      <p:sp>
        <p:nvSpPr>
          <p:cNvPr id="5" name="Footer Placeholder 4">
            <a:extLst>
              <a:ext uri="{FF2B5EF4-FFF2-40B4-BE49-F238E27FC236}">
                <a16:creationId xmlns:a16="http://schemas.microsoft.com/office/drawing/2014/main" id="{A87EBFB3-017F-4EF2-9AA8-DD9B88B5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7FEA4-E55C-4242-9E5E-4C624C26D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053F5-E63A-424E-AC46-AC565C84C821}" type="slidenum">
              <a:rPr lang="en-US" smtClean="0"/>
              <a:t>‹#›</a:t>
            </a:fld>
            <a:endParaRPr lang="en-US"/>
          </a:p>
        </p:txBody>
      </p:sp>
    </p:spTree>
    <p:extLst>
      <p:ext uri="{BB962C8B-B14F-4D97-AF65-F5344CB8AC3E}">
        <p14:creationId xmlns:p14="http://schemas.microsoft.com/office/powerpoint/2010/main" val="252035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ma-assn.org/find-covid-19-vaccine-codes"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https://www.hhs.nd.gov/nd-medicaid-provider-information/mmis-nd-health-enterprise-medicaid-management-information-system" TargetMode="External"/><Relationship Id="rId4" Type="http://schemas.openxmlformats.org/officeDocument/2006/relationships/hyperlink" Target="https://www.hhs.nd.gov/sites/www/files/documents/DHS%20Legacy/vaccines-toxoid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hs.nd.gov/medicaid/data"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hhs.nd.gov/healthcare/medicaid/providers/pharmacy"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hyperlink" Target="https://www.medicaid.gov/medicaid/prescription-drugs/index.html" TargetMode="External"/><Relationship Id="rId4" Type="http://schemas.openxmlformats.org/officeDocument/2006/relationships/hyperlink" Target="http://hidesigns.com/ndmedicaid"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hhs.nd.gov/healthcare/medicaid/providers/pharmacy"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hyperlink" Target="https://www.medicaid.gov/medicaid/prescription-drugs/index.html" TargetMode="External"/><Relationship Id="rId4" Type="http://schemas.openxmlformats.org/officeDocument/2006/relationships/hyperlink" Target="http://hidesigns.com/ndmedicaid"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hhs.nd.gov/healthcare/medicaid/providers/pharmacy"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hyperlink" Target="https://www.medicaid.gov/medicaid/prescription-drugs/index.html" TargetMode="External"/><Relationship Id="rId4" Type="http://schemas.openxmlformats.org/officeDocument/2006/relationships/hyperlink" Target="http://hidesigns.com/ndmedicai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hs.nd.gov/healthcare/medicaid/providers/pharmacy"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www.medicaid.gov/medicaid/prescription-drugs/index.html" TargetMode="External"/><Relationship Id="rId4" Type="http://schemas.openxmlformats.org/officeDocument/2006/relationships/hyperlink" Target="http://www.hidesigns.com/ndmedicaid"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hhs.nd.gov/healthcare/medicaid/providers/pharmacy"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hyperlink" Target="https://www.medicaid.gov/medicaid/prescription-drugs/index.html" TargetMode="External"/><Relationship Id="rId4" Type="http://schemas.openxmlformats.org/officeDocument/2006/relationships/hyperlink" Target="http://hidesigns.com/ndmedicai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mailto:bjoyce@nd.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id.gov/about-us/program-history/index.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B2D9F3-B82D-4944-B0CE-66881DE506A7}"/>
              </a:ext>
            </a:extLst>
          </p:cNvPr>
          <p:cNvSpPr txBox="1"/>
          <p:nvPr/>
        </p:nvSpPr>
        <p:spPr>
          <a:xfrm>
            <a:off x="323650" y="5135545"/>
            <a:ext cx="6871855" cy="1015663"/>
          </a:xfrm>
          <a:prstGeom prst="rect">
            <a:avLst/>
          </a:prstGeom>
          <a:noFill/>
        </p:spPr>
        <p:txBody>
          <a:bodyPr wrap="square" lIns="91440" tIns="45720" rIns="91440" bIns="45720" rtlCol="0" anchor="t">
            <a:spAutoFit/>
          </a:bodyPr>
          <a:lstStyle/>
          <a:p>
            <a:r>
              <a:rPr lang="en-US" sz="2000" b="1" i="1" dirty="0">
                <a:solidFill>
                  <a:schemeClr val="accent4">
                    <a:lumMod val="10000"/>
                  </a:schemeClr>
                </a:solidFill>
                <a:latin typeface="Segoe UI"/>
                <a:cs typeface="Segoe UI"/>
              </a:rPr>
              <a:t>Medicaid Update</a:t>
            </a:r>
            <a:br>
              <a:rPr lang="en-US" sz="2000" b="0" i="1" dirty="0">
                <a:effectLst/>
                <a:latin typeface="Segoe UI" panose="020B0502040204020203" pitchFamily="34" charset="0"/>
              </a:rPr>
            </a:br>
            <a:r>
              <a:rPr lang="en-US" sz="2000" dirty="0">
                <a:solidFill>
                  <a:schemeClr val="accent4">
                    <a:lumMod val="10000"/>
                  </a:schemeClr>
                </a:solidFill>
                <a:latin typeface="Segoe UI"/>
                <a:cs typeface="Segoe UI"/>
              </a:rPr>
              <a:t>138</a:t>
            </a:r>
            <a:r>
              <a:rPr lang="en-US" sz="2000" baseline="30000" dirty="0">
                <a:solidFill>
                  <a:schemeClr val="accent4">
                    <a:lumMod val="10000"/>
                  </a:schemeClr>
                </a:solidFill>
                <a:latin typeface="Segoe UI"/>
                <a:cs typeface="Segoe UI"/>
              </a:rPr>
              <a:t>th</a:t>
            </a:r>
            <a:r>
              <a:rPr lang="en-US" sz="2000" dirty="0">
                <a:solidFill>
                  <a:schemeClr val="accent4">
                    <a:lumMod val="10000"/>
                  </a:schemeClr>
                </a:solidFill>
                <a:latin typeface="Segoe UI"/>
                <a:cs typeface="Segoe UI"/>
              </a:rPr>
              <a:t> Annual </a:t>
            </a:r>
            <a:r>
              <a:rPr lang="en-US" sz="2000" dirty="0" err="1">
                <a:solidFill>
                  <a:schemeClr val="accent4">
                    <a:lumMod val="10000"/>
                  </a:schemeClr>
                </a:solidFill>
                <a:latin typeface="Segoe UI"/>
                <a:cs typeface="Segoe UI"/>
              </a:rPr>
              <a:t>NoDak</a:t>
            </a:r>
            <a:r>
              <a:rPr lang="en-US" sz="2000" dirty="0">
                <a:solidFill>
                  <a:schemeClr val="accent4">
                    <a:lumMod val="10000"/>
                  </a:schemeClr>
                </a:solidFill>
                <a:latin typeface="Segoe UI"/>
                <a:cs typeface="Segoe UI"/>
              </a:rPr>
              <a:t> Pharmacy Convention</a:t>
            </a:r>
          </a:p>
          <a:p>
            <a:r>
              <a:rPr lang="en-US" sz="2000" dirty="0">
                <a:solidFill>
                  <a:schemeClr val="accent4">
                    <a:lumMod val="10000"/>
                  </a:schemeClr>
                </a:solidFill>
                <a:latin typeface="Segoe UI"/>
                <a:cs typeface="Segoe UI"/>
              </a:rPr>
              <a:t>Minot, ND April 22, 2023</a:t>
            </a:r>
          </a:p>
        </p:txBody>
      </p:sp>
      <p:sp>
        <p:nvSpPr>
          <p:cNvPr id="6" name="Subtitle 5">
            <a:extLst>
              <a:ext uri="{FF2B5EF4-FFF2-40B4-BE49-F238E27FC236}">
                <a16:creationId xmlns:a16="http://schemas.microsoft.com/office/drawing/2014/main" id="{F5BAB10F-39AE-4363-954B-81AF7ECE9704}"/>
              </a:ext>
            </a:extLst>
          </p:cNvPr>
          <p:cNvSpPr>
            <a:spLocks noGrp="1"/>
          </p:cNvSpPr>
          <p:nvPr>
            <p:ph type="subTitle" idx="1"/>
          </p:nvPr>
        </p:nvSpPr>
        <p:spPr>
          <a:xfrm>
            <a:off x="323530" y="6193529"/>
            <a:ext cx="7158951" cy="520668"/>
          </a:xfrm>
        </p:spPr>
        <p:txBody>
          <a:bodyPr vert="horz" lIns="91440" tIns="45720" rIns="91440" bIns="45720" rtlCol="0" anchor="t">
            <a:noAutofit/>
          </a:bodyPr>
          <a:lstStyle/>
          <a:p>
            <a:r>
              <a:rPr lang="en-US" sz="1800" dirty="0">
                <a:latin typeface="Segoe UI"/>
                <a:cs typeface="Segoe UI"/>
              </a:rPr>
              <a:t>Brendan Joyce, PharmD – Pharmacy and Clinical Services Director</a:t>
            </a:r>
          </a:p>
        </p:txBody>
      </p:sp>
      <p:pic>
        <p:nvPicPr>
          <p:cNvPr id="11" name="Picture Placeholder 10" descr="Two children making snow angels in snow">
            <a:extLst>
              <a:ext uri="{FF2B5EF4-FFF2-40B4-BE49-F238E27FC236}">
                <a16:creationId xmlns:a16="http://schemas.microsoft.com/office/drawing/2014/main" id="{7A9EE193-5956-48AF-8EDE-DD7DB2DD3D1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201" b="19201"/>
          <a:stretch>
            <a:fillRect/>
          </a:stretch>
        </p:blipFill>
        <p:spPr/>
      </p:pic>
      <p:cxnSp>
        <p:nvCxnSpPr>
          <p:cNvPr id="13" name="Straight Connector 12">
            <a:extLst>
              <a:ext uri="{FF2B5EF4-FFF2-40B4-BE49-F238E27FC236}">
                <a16:creationId xmlns:a16="http://schemas.microsoft.com/office/drawing/2014/main" id="{55E672DC-25B5-4CF2-8BAF-EAF35E83B493}"/>
              </a:ext>
            </a:extLst>
          </p:cNvPr>
          <p:cNvCxnSpPr>
            <a:cxnSpLocks/>
          </p:cNvCxnSpPr>
          <p:nvPr/>
        </p:nvCxnSpPr>
        <p:spPr>
          <a:xfrm>
            <a:off x="329142" y="6142559"/>
            <a:ext cx="696059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8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Current and Future Challenges - Drugs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3200" dirty="0">
                <a:latin typeface="Segoe UI"/>
                <a:cs typeface="Segoe UI"/>
              </a:rPr>
              <a:t>6 drug classes account for 93% of increase in spend since 2019</a:t>
            </a:r>
          </a:p>
          <a:p>
            <a:pPr lvl="1"/>
            <a:r>
              <a:rPr lang="en-US" sz="2800" dirty="0">
                <a:latin typeface="Segoe UI"/>
                <a:cs typeface="Segoe UI"/>
              </a:rPr>
              <a:t>Immunomodulators </a:t>
            </a:r>
          </a:p>
          <a:p>
            <a:pPr lvl="1"/>
            <a:r>
              <a:rPr lang="en-US" sz="2800" dirty="0">
                <a:latin typeface="Segoe UI"/>
                <a:cs typeface="Segoe UI"/>
              </a:rPr>
              <a:t>Oncology</a:t>
            </a:r>
          </a:p>
          <a:p>
            <a:pPr lvl="1"/>
            <a:r>
              <a:rPr lang="en-US" sz="2800" dirty="0">
                <a:latin typeface="Segoe UI"/>
                <a:cs typeface="Segoe UI"/>
              </a:rPr>
              <a:t>Cystic Fibrosis </a:t>
            </a:r>
          </a:p>
          <a:p>
            <a:pPr lvl="1"/>
            <a:r>
              <a:rPr lang="en-US" sz="2800" dirty="0">
                <a:latin typeface="Segoe UI"/>
                <a:cs typeface="Segoe UI"/>
              </a:rPr>
              <a:t>Antipsychotics </a:t>
            </a:r>
          </a:p>
          <a:p>
            <a:pPr lvl="1"/>
            <a:r>
              <a:rPr lang="en-US" sz="2800" dirty="0">
                <a:latin typeface="Segoe UI"/>
                <a:cs typeface="Segoe UI"/>
              </a:rPr>
              <a:t>Eczema </a:t>
            </a:r>
          </a:p>
          <a:p>
            <a:pPr lvl="1"/>
            <a:r>
              <a:rPr lang="en-US" sz="2800" dirty="0">
                <a:latin typeface="Segoe UI"/>
                <a:cs typeface="Segoe UI"/>
              </a:rPr>
              <a:t>HIV</a:t>
            </a:r>
          </a:p>
          <a:p>
            <a:r>
              <a:rPr lang="en-US" sz="3200" dirty="0">
                <a:latin typeface="Segoe UI"/>
                <a:cs typeface="Segoe UI"/>
              </a:rPr>
              <a:t>Our increasing drug spend isn’t due to increased number of members – it is from increased use of hyper-cost drugs</a:t>
            </a:r>
          </a:p>
        </p:txBody>
      </p:sp>
    </p:spTree>
    <p:extLst>
      <p:ext uri="{BB962C8B-B14F-4D97-AF65-F5344CB8AC3E}">
        <p14:creationId xmlns:p14="http://schemas.microsoft.com/office/powerpoint/2010/main" val="95182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a:latin typeface="Segoe UI"/>
                <a:cs typeface="Segoe UI"/>
              </a:rPr>
              <a:t>Current and Future Challenges - Drugs</a:t>
            </a:r>
            <a:endParaRPr lang="en-US" b="1"/>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Pre-rebate spend comparison</a:t>
            </a:r>
          </a:p>
          <a:p>
            <a:r>
              <a:rPr lang="en-US" sz="2400" dirty="0">
                <a:latin typeface="Segoe UI"/>
                <a:cs typeface="Segoe UI"/>
              </a:rPr>
              <a:t>Immunomodulator, Cystic Fibrosis, and Eczema classes (2020 vs. 2022)</a:t>
            </a:r>
          </a:p>
          <a:p>
            <a:pPr lvl="1"/>
            <a:r>
              <a:rPr lang="en-US" dirty="0">
                <a:latin typeface="Segoe UI"/>
                <a:cs typeface="Segoe UI"/>
              </a:rPr>
              <a:t>66.2% increase in paid claims (2046 to 3401)</a:t>
            </a:r>
          </a:p>
          <a:p>
            <a:pPr lvl="1"/>
            <a:r>
              <a:rPr lang="en-US" dirty="0">
                <a:latin typeface="Segoe UI"/>
                <a:cs typeface="Segoe UI"/>
              </a:rPr>
              <a:t>83.6% increase in spend ($13.06 to $23.98 million)</a:t>
            </a:r>
          </a:p>
          <a:p>
            <a:r>
              <a:rPr lang="en-US" sz="2400" dirty="0">
                <a:latin typeface="Segoe UI"/>
                <a:cs typeface="Segoe UI"/>
              </a:rPr>
              <a:t>For contrast, antidepressants and statins</a:t>
            </a:r>
          </a:p>
          <a:p>
            <a:pPr lvl="1"/>
            <a:r>
              <a:rPr lang="en-US" dirty="0">
                <a:latin typeface="Segoe UI"/>
                <a:cs typeface="Segoe UI"/>
              </a:rPr>
              <a:t>6.2% increase in paid claims (129,411 to 137,460)</a:t>
            </a:r>
          </a:p>
          <a:p>
            <a:pPr lvl="1"/>
            <a:r>
              <a:rPr lang="en-US" dirty="0">
                <a:latin typeface="Segoe UI"/>
                <a:cs typeface="Segoe UI"/>
              </a:rPr>
              <a:t>14.2% increase in spend ($2.6 to $2.97 million)</a:t>
            </a:r>
          </a:p>
          <a:p>
            <a:r>
              <a:rPr lang="en-US" sz="2400" dirty="0">
                <a:latin typeface="Segoe UI"/>
                <a:cs typeface="Segoe UI"/>
              </a:rPr>
              <a:t>ND Medicaid members Jan 2020 vs. Dec 2022</a:t>
            </a:r>
          </a:p>
          <a:p>
            <a:pPr lvl="1"/>
            <a:r>
              <a:rPr lang="en-US" sz="2000" dirty="0">
                <a:latin typeface="Segoe UI"/>
                <a:cs typeface="Segoe UI"/>
              </a:rPr>
              <a:t>48% increase in members (88,253 to 130,636)</a:t>
            </a:r>
          </a:p>
        </p:txBody>
      </p:sp>
    </p:spTree>
    <p:extLst>
      <p:ext uri="{BB962C8B-B14F-4D97-AF65-F5344CB8AC3E}">
        <p14:creationId xmlns:p14="http://schemas.microsoft.com/office/powerpoint/2010/main" val="223839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a:latin typeface="Segoe UI"/>
                <a:cs typeface="Segoe UI"/>
              </a:rPr>
              <a:t>Current and Future Challenges - Drugs</a:t>
            </a:r>
            <a:endParaRPr lang="en-US" b="1"/>
          </a:p>
        </p:txBody>
      </p:sp>
      <p:graphicFrame>
        <p:nvGraphicFramePr>
          <p:cNvPr id="4" name="Table 4">
            <a:extLst>
              <a:ext uri="{FF2B5EF4-FFF2-40B4-BE49-F238E27FC236}">
                <a16:creationId xmlns:a16="http://schemas.microsoft.com/office/drawing/2014/main" id="{1EE042DE-1601-442D-B22F-5C6518E2658C}"/>
              </a:ext>
            </a:extLst>
          </p:cNvPr>
          <p:cNvGraphicFramePr>
            <a:graphicFrameLocks noGrp="1"/>
          </p:cNvGraphicFramePr>
          <p:nvPr>
            <p:ph idx="1"/>
          </p:nvPr>
        </p:nvGraphicFramePr>
        <p:xfrm>
          <a:off x="255018" y="1378172"/>
          <a:ext cx="11691887" cy="4650030"/>
        </p:xfrm>
        <a:graphic>
          <a:graphicData uri="http://schemas.openxmlformats.org/drawingml/2006/table">
            <a:tbl>
              <a:tblPr firstRow="1" bandRow="1">
                <a:tableStyleId>{5C22544A-7EE6-4342-B048-85BDC9FD1C3A}</a:tableStyleId>
              </a:tblPr>
              <a:tblGrid>
                <a:gridCol w="1322984">
                  <a:extLst>
                    <a:ext uri="{9D8B030D-6E8A-4147-A177-3AD203B41FA5}">
                      <a16:colId xmlns:a16="http://schemas.microsoft.com/office/drawing/2014/main" val="2274594367"/>
                    </a:ext>
                  </a:extLst>
                </a:gridCol>
                <a:gridCol w="5422604">
                  <a:extLst>
                    <a:ext uri="{9D8B030D-6E8A-4147-A177-3AD203B41FA5}">
                      <a16:colId xmlns:a16="http://schemas.microsoft.com/office/drawing/2014/main" val="2105524356"/>
                    </a:ext>
                  </a:extLst>
                </a:gridCol>
                <a:gridCol w="4946299">
                  <a:extLst>
                    <a:ext uri="{9D8B030D-6E8A-4147-A177-3AD203B41FA5}">
                      <a16:colId xmlns:a16="http://schemas.microsoft.com/office/drawing/2014/main" val="3703145939"/>
                    </a:ext>
                  </a:extLst>
                </a:gridCol>
              </a:tblGrid>
              <a:tr h="516670">
                <a:tc>
                  <a:txBody>
                    <a:bodyPr/>
                    <a:lstStyle/>
                    <a:p>
                      <a:r>
                        <a:rPr lang="en-US" sz="2600" dirty="0">
                          <a:latin typeface="Segoe UI"/>
                        </a:rPr>
                        <a:t>Year</a:t>
                      </a:r>
                    </a:p>
                  </a:txBody>
                  <a:tcPr/>
                </a:tc>
                <a:tc>
                  <a:txBody>
                    <a:bodyPr/>
                    <a:lstStyle/>
                    <a:p>
                      <a:r>
                        <a:rPr lang="en-US" sz="2600" dirty="0">
                          <a:latin typeface="Segoe UI"/>
                        </a:rPr>
                        <a:t>Pre-Rebate Spend</a:t>
                      </a:r>
                    </a:p>
                  </a:txBody>
                  <a:tcPr/>
                </a:tc>
                <a:tc>
                  <a:txBody>
                    <a:bodyPr/>
                    <a:lstStyle/>
                    <a:p>
                      <a:r>
                        <a:rPr lang="en-US" sz="2600" dirty="0">
                          <a:latin typeface="Segoe UI"/>
                        </a:rPr>
                        <a:t>Post-Rebate Spend</a:t>
                      </a:r>
                    </a:p>
                  </a:txBody>
                  <a:tcPr/>
                </a:tc>
                <a:extLst>
                  <a:ext uri="{0D108BD9-81ED-4DB2-BD59-A6C34878D82A}">
                    <a16:rowId xmlns:a16="http://schemas.microsoft.com/office/drawing/2014/main" val="4045457871"/>
                  </a:ext>
                </a:extLst>
              </a:tr>
              <a:tr h="516670">
                <a:tc>
                  <a:txBody>
                    <a:bodyPr/>
                    <a:lstStyle/>
                    <a:p>
                      <a:pPr lvl="0">
                        <a:buNone/>
                      </a:pPr>
                      <a:r>
                        <a:rPr lang="en-US" sz="2600" kern="1200" dirty="0">
                          <a:solidFill>
                            <a:schemeClr val="dk1"/>
                          </a:solidFill>
                          <a:latin typeface="Segoe UI"/>
                          <a:ea typeface="+mn-ea"/>
                          <a:cs typeface="+mn-cs"/>
                        </a:rPr>
                        <a:t>2015</a:t>
                      </a:r>
                    </a:p>
                  </a:txBody>
                  <a:tcPr/>
                </a:tc>
                <a:tc>
                  <a:txBody>
                    <a:bodyPr/>
                    <a:lstStyle/>
                    <a:p>
                      <a:pPr lvl="0" algn="l">
                        <a:buNone/>
                      </a:pPr>
                      <a:r>
                        <a:rPr lang="en-US" sz="2600" kern="1200" dirty="0">
                          <a:solidFill>
                            <a:schemeClr val="dk1"/>
                          </a:solidFill>
                          <a:latin typeface="Segoe UI"/>
                          <a:ea typeface="+mn-ea"/>
                          <a:cs typeface="+mn-cs"/>
                        </a:rPr>
                        <a:t> $   70,507,106</a:t>
                      </a:r>
                    </a:p>
                  </a:txBody>
                  <a:tcPr marL="0" marR="0" marT="0" marB="0" anchor="b"/>
                </a:tc>
                <a:tc>
                  <a:txBody>
                    <a:bodyPr/>
                    <a:lstStyle/>
                    <a:p>
                      <a:pPr lvl="0" algn="l">
                        <a:buNone/>
                      </a:pPr>
                      <a:r>
                        <a:rPr lang="en-US" sz="2600" kern="1200" dirty="0">
                          <a:solidFill>
                            <a:schemeClr val="dk1"/>
                          </a:solidFill>
                          <a:latin typeface="Segoe UI"/>
                          <a:ea typeface="+mn-ea"/>
                          <a:cs typeface="+mn-cs"/>
                        </a:rPr>
                        <a:t> $35,062,129</a:t>
                      </a:r>
                      <a:endParaRPr lang="en-US" dirty="0"/>
                    </a:p>
                  </a:txBody>
                  <a:tcPr marL="0" marR="0" marT="0" marB="0" anchor="b"/>
                </a:tc>
                <a:extLst>
                  <a:ext uri="{0D108BD9-81ED-4DB2-BD59-A6C34878D82A}">
                    <a16:rowId xmlns:a16="http://schemas.microsoft.com/office/drawing/2014/main" val="600261485"/>
                  </a:ext>
                </a:extLst>
              </a:tr>
              <a:tr h="516670">
                <a:tc>
                  <a:txBody>
                    <a:bodyPr/>
                    <a:lstStyle/>
                    <a:p>
                      <a:r>
                        <a:rPr lang="en-US" sz="2600" kern="1200" dirty="0">
                          <a:solidFill>
                            <a:schemeClr val="dk1"/>
                          </a:solidFill>
                          <a:latin typeface="Segoe UI"/>
                          <a:ea typeface="+mn-ea"/>
                          <a:cs typeface="+mn-cs"/>
                        </a:rPr>
                        <a:t>2016</a:t>
                      </a:r>
                    </a:p>
                  </a:txBody>
                  <a:tcPr/>
                </a:tc>
                <a:tc>
                  <a:txBody>
                    <a:bodyPr/>
                    <a:lstStyle/>
                    <a:p>
                      <a:pPr algn="l" fontAlgn="b"/>
                      <a:r>
                        <a:rPr lang="en-US" sz="2600" kern="1200">
                          <a:solidFill>
                            <a:schemeClr val="dk1"/>
                          </a:solidFill>
                          <a:latin typeface="Segoe UI"/>
                          <a:ea typeface="+mn-ea"/>
                          <a:cs typeface="+mn-cs"/>
                        </a:rPr>
                        <a:t> $   74,296,444 </a:t>
                      </a:r>
                    </a:p>
                  </a:txBody>
                  <a:tcPr marL="0" marR="0" marT="0" marB="0" anchor="b"/>
                </a:tc>
                <a:tc>
                  <a:txBody>
                    <a:bodyPr/>
                    <a:lstStyle/>
                    <a:p>
                      <a:pPr algn="l" fontAlgn="b"/>
                      <a:r>
                        <a:rPr lang="en-US" sz="2600" kern="1200" dirty="0">
                          <a:solidFill>
                            <a:schemeClr val="dk1"/>
                          </a:solidFill>
                          <a:latin typeface="Segoe UI"/>
                          <a:ea typeface="+mn-ea"/>
                          <a:cs typeface="+mn-cs"/>
                        </a:rPr>
                        <a:t> $32,220,654 </a:t>
                      </a:r>
                    </a:p>
                  </a:txBody>
                  <a:tcPr marL="0" marR="0" marT="0" marB="0" anchor="b"/>
                </a:tc>
                <a:extLst>
                  <a:ext uri="{0D108BD9-81ED-4DB2-BD59-A6C34878D82A}">
                    <a16:rowId xmlns:a16="http://schemas.microsoft.com/office/drawing/2014/main" val="2460406299"/>
                  </a:ext>
                </a:extLst>
              </a:tr>
              <a:tr h="516670">
                <a:tc>
                  <a:txBody>
                    <a:bodyPr/>
                    <a:lstStyle/>
                    <a:p>
                      <a:r>
                        <a:rPr lang="en-US" sz="2600" kern="1200" dirty="0">
                          <a:solidFill>
                            <a:schemeClr val="dk1"/>
                          </a:solidFill>
                          <a:latin typeface="Segoe UI"/>
                          <a:ea typeface="+mn-ea"/>
                          <a:cs typeface="+mn-cs"/>
                        </a:rPr>
                        <a:t>2017</a:t>
                      </a:r>
                    </a:p>
                  </a:txBody>
                  <a:tcPr/>
                </a:tc>
                <a:tc>
                  <a:txBody>
                    <a:bodyPr/>
                    <a:lstStyle/>
                    <a:p>
                      <a:pPr algn="l" fontAlgn="b"/>
                      <a:r>
                        <a:rPr lang="en-US" sz="2600" kern="1200">
                          <a:solidFill>
                            <a:schemeClr val="dk1"/>
                          </a:solidFill>
                          <a:latin typeface="Segoe UI"/>
                          <a:ea typeface="+mn-ea"/>
                          <a:cs typeface="+mn-cs"/>
                        </a:rPr>
                        <a:t> $   70,487,829 </a:t>
                      </a:r>
                      <a:endParaRPr lang="en-US" sz="2600" kern="1200" dirty="0">
                        <a:solidFill>
                          <a:schemeClr val="dk1"/>
                        </a:solidFill>
                        <a:latin typeface="Segoe UI"/>
                        <a:ea typeface="+mn-ea"/>
                        <a:cs typeface="+mn-cs"/>
                      </a:endParaRPr>
                    </a:p>
                  </a:txBody>
                  <a:tcPr marL="0" marR="0" marT="0" marB="0" anchor="b"/>
                </a:tc>
                <a:tc>
                  <a:txBody>
                    <a:bodyPr/>
                    <a:lstStyle/>
                    <a:p>
                      <a:pPr algn="l" fontAlgn="b"/>
                      <a:r>
                        <a:rPr lang="en-US" sz="2600" kern="1200" dirty="0">
                          <a:solidFill>
                            <a:schemeClr val="dk1"/>
                          </a:solidFill>
                          <a:latin typeface="Segoe UI"/>
                          <a:ea typeface="+mn-ea"/>
                          <a:cs typeface="+mn-cs"/>
                        </a:rPr>
                        <a:t> $27,535,758 </a:t>
                      </a:r>
                    </a:p>
                  </a:txBody>
                  <a:tcPr marL="0" marR="0" marT="0" marB="0" anchor="b"/>
                </a:tc>
                <a:extLst>
                  <a:ext uri="{0D108BD9-81ED-4DB2-BD59-A6C34878D82A}">
                    <a16:rowId xmlns:a16="http://schemas.microsoft.com/office/drawing/2014/main" val="3739229899"/>
                  </a:ext>
                </a:extLst>
              </a:tr>
              <a:tr h="516670">
                <a:tc>
                  <a:txBody>
                    <a:bodyPr/>
                    <a:lstStyle/>
                    <a:p>
                      <a:r>
                        <a:rPr lang="en-US" sz="2600" kern="1200" dirty="0">
                          <a:solidFill>
                            <a:schemeClr val="dk1"/>
                          </a:solidFill>
                          <a:latin typeface="Segoe UI"/>
                          <a:ea typeface="+mn-ea"/>
                          <a:cs typeface="+mn-cs"/>
                        </a:rPr>
                        <a:t>2018</a:t>
                      </a:r>
                    </a:p>
                  </a:txBody>
                  <a:tcPr/>
                </a:tc>
                <a:tc>
                  <a:txBody>
                    <a:bodyPr/>
                    <a:lstStyle/>
                    <a:p>
                      <a:pPr algn="l" fontAlgn="b"/>
                      <a:r>
                        <a:rPr lang="en-US" sz="2600" kern="1200">
                          <a:solidFill>
                            <a:schemeClr val="dk1"/>
                          </a:solidFill>
                          <a:latin typeface="Segoe UI"/>
                          <a:ea typeface="+mn-ea"/>
                          <a:cs typeface="+mn-cs"/>
                        </a:rPr>
                        <a:t> $   74,007,012 </a:t>
                      </a:r>
                    </a:p>
                  </a:txBody>
                  <a:tcPr marL="0" marR="0" marT="0" marB="0" anchor="b"/>
                </a:tc>
                <a:tc>
                  <a:txBody>
                    <a:bodyPr/>
                    <a:lstStyle/>
                    <a:p>
                      <a:pPr algn="l" fontAlgn="b"/>
                      <a:r>
                        <a:rPr lang="en-US" sz="2600" kern="1200" dirty="0">
                          <a:solidFill>
                            <a:schemeClr val="dk1"/>
                          </a:solidFill>
                          <a:latin typeface="Segoe UI"/>
                          <a:ea typeface="+mn-ea"/>
                          <a:cs typeface="+mn-cs"/>
                        </a:rPr>
                        <a:t> $26,373,737 </a:t>
                      </a:r>
                    </a:p>
                  </a:txBody>
                  <a:tcPr marL="0" marR="0" marT="0" marB="0" anchor="b"/>
                </a:tc>
                <a:extLst>
                  <a:ext uri="{0D108BD9-81ED-4DB2-BD59-A6C34878D82A}">
                    <a16:rowId xmlns:a16="http://schemas.microsoft.com/office/drawing/2014/main" val="1308603802"/>
                  </a:ext>
                </a:extLst>
              </a:tr>
              <a:tr h="516670">
                <a:tc>
                  <a:txBody>
                    <a:bodyPr/>
                    <a:lstStyle/>
                    <a:p>
                      <a:r>
                        <a:rPr lang="en-US" sz="2600" kern="1200" dirty="0">
                          <a:solidFill>
                            <a:schemeClr val="dk1"/>
                          </a:solidFill>
                          <a:latin typeface="Segoe UI"/>
                          <a:ea typeface="+mn-ea"/>
                          <a:cs typeface="+mn-cs"/>
                        </a:rPr>
                        <a:t>2019</a:t>
                      </a:r>
                    </a:p>
                  </a:txBody>
                  <a:tcPr/>
                </a:tc>
                <a:tc>
                  <a:txBody>
                    <a:bodyPr/>
                    <a:lstStyle/>
                    <a:p>
                      <a:pPr algn="l" fontAlgn="b"/>
                      <a:r>
                        <a:rPr lang="en-US" sz="2600" kern="1200">
                          <a:solidFill>
                            <a:schemeClr val="dk1"/>
                          </a:solidFill>
                          <a:latin typeface="Segoe UI"/>
                          <a:ea typeface="+mn-ea"/>
                          <a:cs typeface="+mn-cs"/>
                        </a:rPr>
                        <a:t> $   72,734,267 </a:t>
                      </a:r>
                    </a:p>
                  </a:txBody>
                  <a:tcPr marL="0" marR="0" marT="0" marB="0" anchor="b"/>
                </a:tc>
                <a:tc>
                  <a:txBody>
                    <a:bodyPr/>
                    <a:lstStyle/>
                    <a:p>
                      <a:pPr algn="l" fontAlgn="b"/>
                      <a:r>
                        <a:rPr lang="en-US" sz="2600" kern="1200" dirty="0">
                          <a:solidFill>
                            <a:schemeClr val="dk1"/>
                          </a:solidFill>
                          <a:latin typeface="Segoe UI"/>
                          <a:ea typeface="+mn-ea"/>
                          <a:cs typeface="+mn-cs"/>
                        </a:rPr>
                        <a:t> $23,246,652 </a:t>
                      </a:r>
                    </a:p>
                  </a:txBody>
                  <a:tcPr marL="0" marR="0" marT="0" marB="0" anchor="b"/>
                </a:tc>
                <a:extLst>
                  <a:ext uri="{0D108BD9-81ED-4DB2-BD59-A6C34878D82A}">
                    <a16:rowId xmlns:a16="http://schemas.microsoft.com/office/drawing/2014/main" val="3968121330"/>
                  </a:ext>
                </a:extLst>
              </a:tr>
              <a:tr h="516670">
                <a:tc>
                  <a:txBody>
                    <a:bodyPr/>
                    <a:lstStyle/>
                    <a:p>
                      <a:r>
                        <a:rPr lang="en-US" sz="2600" kern="1200" dirty="0">
                          <a:solidFill>
                            <a:schemeClr val="dk1"/>
                          </a:solidFill>
                          <a:latin typeface="Segoe UI"/>
                          <a:ea typeface="+mn-ea"/>
                          <a:cs typeface="+mn-cs"/>
                        </a:rPr>
                        <a:t>2020</a:t>
                      </a:r>
                    </a:p>
                  </a:txBody>
                  <a:tcPr/>
                </a:tc>
                <a:tc>
                  <a:txBody>
                    <a:bodyPr/>
                    <a:lstStyle/>
                    <a:p>
                      <a:pPr algn="l" fontAlgn="b"/>
                      <a:r>
                        <a:rPr lang="en-US" sz="2600" kern="1200">
                          <a:solidFill>
                            <a:schemeClr val="dk1"/>
                          </a:solidFill>
                          <a:latin typeface="Segoe UI"/>
                          <a:ea typeface="+mn-ea"/>
                          <a:cs typeface="+mn-cs"/>
                        </a:rPr>
                        <a:t> $   79,808,200 </a:t>
                      </a:r>
                    </a:p>
                  </a:txBody>
                  <a:tcPr marL="0" marR="0" marT="0" marB="0" anchor="b"/>
                </a:tc>
                <a:tc>
                  <a:txBody>
                    <a:bodyPr/>
                    <a:lstStyle/>
                    <a:p>
                      <a:pPr algn="l" fontAlgn="b"/>
                      <a:r>
                        <a:rPr lang="en-US" sz="2600" kern="1200" dirty="0">
                          <a:solidFill>
                            <a:schemeClr val="dk1"/>
                          </a:solidFill>
                          <a:latin typeface="Segoe UI"/>
                          <a:ea typeface="+mn-ea"/>
                          <a:cs typeface="+mn-cs"/>
                        </a:rPr>
                        <a:t> $22,499,237 </a:t>
                      </a:r>
                    </a:p>
                  </a:txBody>
                  <a:tcPr marL="0" marR="0" marT="0" marB="0" anchor="b"/>
                </a:tc>
                <a:extLst>
                  <a:ext uri="{0D108BD9-81ED-4DB2-BD59-A6C34878D82A}">
                    <a16:rowId xmlns:a16="http://schemas.microsoft.com/office/drawing/2014/main" val="4292602388"/>
                  </a:ext>
                </a:extLst>
              </a:tr>
              <a:tr h="516670">
                <a:tc>
                  <a:txBody>
                    <a:bodyPr/>
                    <a:lstStyle/>
                    <a:p>
                      <a:r>
                        <a:rPr lang="en-US" sz="2600" kern="1200" dirty="0">
                          <a:solidFill>
                            <a:schemeClr val="dk1"/>
                          </a:solidFill>
                          <a:latin typeface="Segoe UI"/>
                          <a:ea typeface="+mn-ea"/>
                          <a:cs typeface="+mn-cs"/>
                        </a:rPr>
                        <a:t>2021</a:t>
                      </a:r>
                    </a:p>
                  </a:txBody>
                  <a:tcPr/>
                </a:tc>
                <a:tc>
                  <a:txBody>
                    <a:bodyPr/>
                    <a:lstStyle/>
                    <a:p>
                      <a:pPr algn="l" fontAlgn="b"/>
                      <a:r>
                        <a:rPr lang="en-US" sz="2600" kern="1200" dirty="0">
                          <a:solidFill>
                            <a:schemeClr val="dk1"/>
                          </a:solidFill>
                          <a:latin typeface="Segoe UI"/>
                          <a:ea typeface="+mn-ea"/>
                          <a:cs typeface="+mn-cs"/>
                        </a:rPr>
                        <a:t> $ 100,172,140 </a:t>
                      </a:r>
                    </a:p>
                  </a:txBody>
                  <a:tcPr marL="0" marR="0" marT="0" marB="0" anchor="b"/>
                </a:tc>
                <a:tc>
                  <a:txBody>
                    <a:bodyPr/>
                    <a:lstStyle/>
                    <a:p>
                      <a:pPr algn="l" fontAlgn="b"/>
                      <a:r>
                        <a:rPr lang="en-US" sz="2600" kern="1200" dirty="0">
                          <a:solidFill>
                            <a:schemeClr val="dk1"/>
                          </a:solidFill>
                          <a:latin typeface="Segoe UI"/>
                          <a:ea typeface="+mn-ea"/>
                          <a:cs typeface="+mn-cs"/>
                        </a:rPr>
                        <a:t> $27,393,737 </a:t>
                      </a:r>
                    </a:p>
                  </a:txBody>
                  <a:tcPr marL="0" marR="0" marT="0" marB="0" anchor="b"/>
                </a:tc>
                <a:extLst>
                  <a:ext uri="{0D108BD9-81ED-4DB2-BD59-A6C34878D82A}">
                    <a16:rowId xmlns:a16="http://schemas.microsoft.com/office/drawing/2014/main" val="1232599595"/>
                  </a:ext>
                </a:extLst>
              </a:tr>
              <a:tr h="516670">
                <a:tc>
                  <a:txBody>
                    <a:bodyPr/>
                    <a:lstStyle/>
                    <a:p>
                      <a:r>
                        <a:rPr lang="en-US" sz="2600" kern="1200" dirty="0">
                          <a:solidFill>
                            <a:schemeClr val="dk1"/>
                          </a:solidFill>
                          <a:latin typeface="Segoe UI"/>
                          <a:ea typeface="+mn-ea"/>
                          <a:cs typeface="+mn-cs"/>
                        </a:rPr>
                        <a:t>2022</a:t>
                      </a:r>
                    </a:p>
                  </a:txBody>
                  <a:tcPr/>
                </a:tc>
                <a:tc>
                  <a:txBody>
                    <a:bodyPr/>
                    <a:lstStyle/>
                    <a:p>
                      <a:pPr algn="l" fontAlgn="b"/>
                      <a:r>
                        <a:rPr lang="en-US" sz="2600" kern="1200">
                          <a:solidFill>
                            <a:schemeClr val="dk1"/>
                          </a:solidFill>
                          <a:latin typeface="Segoe UI"/>
                          <a:ea typeface="+mn-ea"/>
                          <a:cs typeface="+mn-cs"/>
                        </a:rPr>
                        <a:t> $ 114,013,584</a:t>
                      </a:r>
                    </a:p>
                  </a:txBody>
                  <a:tcPr marL="0" marR="0" marT="0" marB="0" anchor="b"/>
                </a:tc>
                <a:tc>
                  <a:txBody>
                    <a:bodyPr/>
                    <a:lstStyle/>
                    <a:p>
                      <a:pPr algn="l" fontAlgn="b"/>
                      <a:r>
                        <a:rPr lang="en-US" sz="2600" kern="1200">
                          <a:solidFill>
                            <a:schemeClr val="dk1"/>
                          </a:solidFill>
                          <a:latin typeface="Segoe UI"/>
                          <a:ea typeface="+mn-ea"/>
                          <a:cs typeface="+mn-cs"/>
                        </a:rPr>
                        <a:t> $33,397,710</a:t>
                      </a:r>
                    </a:p>
                  </a:txBody>
                  <a:tcPr marL="0" marR="0" marT="0" marB="0" anchor="b"/>
                </a:tc>
                <a:extLst>
                  <a:ext uri="{0D108BD9-81ED-4DB2-BD59-A6C34878D82A}">
                    <a16:rowId xmlns:a16="http://schemas.microsoft.com/office/drawing/2014/main" val="3562165697"/>
                  </a:ext>
                </a:extLst>
              </a:tr>
            </a:tbl>
          </a:graphicData>
        </a:graphic>
      </p:graphicFrame>
    </p:spTree>
    <p:extLst>
      <p:ext uri="{BB962C8B-B14F-4D97-AF65-F5344CB8AC3E}">
        <p14:creationId xmlns:p14="http://schemas.microsoft.com/office/powerpoint/2010/main" val="373785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Current and Future Challenges - Drugs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288560" cy="4199788"/>
          </a:xfrm>
        </p:spPr>
        <p:txBody>
          <a:bodyPr vert="horz" lIns="91440" tIns="45720" rIns="91440" bIns="45720" rtlCol="0" anchor="t">
            <a:noAutofit/>
          </a:bodyPr>
          <a:lstStyle/>
          <a:p>
            <a:r>
              <a:rPr lang="en-US" sz="3200" dirty="0">
                <a:latin typeface="Segoe UI"/>
                <a:cs typeface="Segoe UI"/>
              </a:rPr>
              <a:t>Comparison to </a:t>
            </a:r>
            <a:r>
              <a:rPr lang="en-US" sz="3200" dirty="0" err="1">
                <a:latin typeface="Segoe UI"/>
                <a:cs typeface="Segoe UI"/>
              </a:rPr>
              <a:t>Nat’l</a:t>
            </a:r>
            <a:r>
              <a:rPr lang="en-US" sz="3200" dirty="0">
                <a:latin typeface="Segoe UI"/>
                <a:cs typeface="Segoe UI"/>
              </a:rPr>
              <a:t> Health Expenditure Medicaid Rx Growth</a:t>
            </a:r>
          </a:p>
          <a:p>
            <a:endParaRPr lang="en-US" sz="3200" dirty="0">
              <a:latin typeface="Segoe UI"/>
              <a:cs typeface="Segoe UI"/>
            </a:endParaRPr>
          </a:p>
        </p:txBody>
      </p:sp>
      <p:graphicFrame>
        <p:nvGraphicFramePr>
          <p:cNvPr id="4" name="Chart 3">
            <a:extLst>
              <a:ext uri="{FF2B5EF4-FFF2-40B4-BE49-F238E27FC236}">
                <a16:creationId xmlns:a16="http://schemas.microsoft.com/office/drawing/2014/main" id="{F7F60AF0-E581-413C-BEA8-AFD529BB8F3D}"/>
              </a:ext>
            </a:extLst>
          </p:cNvPr>
          <p:cNvGraphicFramePr>
            <a:graphicFrameLocks noGrp="1"/>
          </p:cNvGraphicFramePr>
          <p:nvPr>
            <p:extLst>
              <p:ext uri="{D42A27DB-BD31-4B8C-83A1-F6EECF244321}">
                <p14:modId xmlns:p14="http://schemas.microsoft.com/office/powerpoint/2010/main" val="3519896156"/>
              </p:ext>
            </p:extLst>
          </p:nvPr>
        </p:nvGraphicFramePr>
        <p:xfrm>
          <a:off x="451720" y="2358453"/>
          <a:ext cx="10878387" cy="355237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D537C259-351E-467B-AA96-E2E6597EC663}"/>
              </a:ext>
            </a:extLst>
          </p:cNvPr>
          <p:cNvPicPr>
            <a:picLocks noChangeAspect="1"/>
          </p:cNvPicPr>
          <p:nvPr/>
        </p:nvPicPr>
        <p:blipFill>
          <a:blip r:embed="rId4"/>
          <a:stretch>
            <a:fillRect/>
          </a:stretch>
        </p:blipFill>
        <p:spPr>
          <a:xfrm>
            <a:off x="5213564" y="6034462"/>
            <a:ext cx="1352550" cy="609600"/>
          </a:xfrm>
          <a:prstGeom prst="rect">
            <a:avLst/>
          </a:prstGeom>
        </p:spPr>
      </p:pic>
    </p:spTree>
    <p:extLst>
      <p:ext uri="{BB962C8B-B14F-4D97-AF65-F5344CB8AC3E}">
        <p14:creationId xmlns:p14="http://schemas.microsoft.com/office/powerpoint/2010/main" val="331827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PA Forms</a:t>
            </a:r>
          </a:p>
          <a:p>
            <a:r>
              <a:rPr lang="en-US" sz="2400" dirty="0">
                <a:latin typeface="Segoe UI"/>
                <a:cs typeface="Segoe UI"/>
              </a:rPr>
              <a:t>NDC Drug Lookup</a:t>
            </a:r>
          </a:p>
          <a:p>
            <a:r>
              <a:rPr lang="en-US" sz="2400" dirty="0">
                <a:latin typeface="Segoe UI"/>
                <a:cs typeface="Segoe UI"/>
              </a:rPr>
              <a:t>Preferred Drug List</a:t>
            </a:r>
          </a:p>
          <a:p>
            <a:r>
              <a:rPr lang="en-US" sz="2400" dirty="0">
                <a:latin typeface="Segoe UI"/>
                <a:cs typeface="Segoe UI"/>
              </a:rPr>
              <a:t>Academic Detailing</a:t>
            </a:r>
          </a:p>
          <a:p>
            <a:r>
              <a:rPr lang="en-US" sz="2400" dirty="0">
                <a:latin typeface="Segoe UI"/>
                <a:cs typeface="Segoe UI"/>
              </a:rPr>
              <a:t>E-mail archive</a:t>
            </a:r>
          </a:p>
          <a:p>
            <a:r>
              <a:rPr lang="en-US" sz="2400" dirty="0">
                <a:latin typeface="Segoe UI"/>
                <a:cs typeface="Segoe UI"/>
              </a:rPr>
              <a:t>Newsletters</a:t>
            </a:r>
          </a:p>
        </p:txBody>
      </p:sp>
    </p:spTree>
    <p:extLst>
      <p:ext uri="{BB962C8B-B14F-4D97-AF65-F5344CB8AC3E}">
        <p14:creationId xmlns:p14="http://schemas.microsoft.com/office/powerpoint/2010/main" val="190218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pic>
        <p:nvPicPr>
          <p:cNvPr id="5" name="Content Placeholder 4">
            <a:extLst>
              <a:ext uri="{FF2B5EF4-FFF2-40B4-BE49-F238E27FC236}">
                <a16:creationId xmlns:a16="http://schemas.microsoft.com/office/drawing/2014/main" id="{9C4300C0-2212-E668-FE0C-579A145B2271}"/>
              </a:ext>
            </a:extLst>
          </p:cNvPr>
          <p:cNvPicPr>
            <a:picLocks noGrp="1" noChangeAspect="1"/>
          </p:cNvPicPr>
          <p:nvPr>
            <p:ph idx="1"/>
          </p:nvPr>
        </p:nvPicPr>
        <p:blipFill>
          <a:blip r:embed="rId3"/>
          <a:stretch>
            <a:fillRect/>
          </a:stretch>
        </p:blipFill>
        <p:spPr>
          <a:xfrm>
            <a:off x="2287449" y="1711325"/>
            <a:ext cx="7688540" cy="4198938"/>
          </a:xfrm>
        </p:spPr>
      </p:pic>
    </p:spTree>
    <p:extLst>
      <p:ext uri="{BB962C8B-B14F-4D97-AF65-F5344CB8AC3E}">
        <p14:creationId xmlns:p14="http://schemas.microsoft.com/office/powerpoint/2010/main" val="252397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pic>
        <p:nvPicPr>
          <p:cNvPr id="5" name="Content Placeholder 4">
            <a:extLst>
              <a:ext uri="{FF2B5EF4-FFF2-40B4-BE49-F238E27FC236}">
                <a16:creationId xmlns:a16="http://schemas.microsoft.com/office/drawing/2014/main" id="{03511086-DE63-CD31-9127-106C2F46BB3A}"/>
              </a:ext>
            </a:extLst>
          </p:cNvPr>
          <p:cNvPicPr>
            <a:picLocks noGrp="1" noChangeAspect="1"/>
          </p:cNvPicPr>
          <p:nvPr>
            <p:ph idx="1"/>
          </p:nvPr>
        </p:nvPicPr>
        <p:blipFill>
          <a:blip r:embed="rId3"/>
          <a:stretch>
            <a:fillRect/>
          </a:stretch>
        </p:blipFill>
        <p:spPr>
          <a:xfrm>
            <a:off x="1907381" y="1986756"/>
            <a:ext cx="8448675" cy="3648075"/>
          </a:xfrm>
        </p:spPr>
      </p:pic>
    </p:spTree>
    <p:extLst>
      <p:ext uri="{BB962C8B-B14F-4D97-AF65-F5344CB8AC3E}">
        <p14:creationId xmlns:p14="http://schemas.microsoft.com/office/powerpoint/2010/main" val="39005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a:t>www.hidesigns.com/ndmedicaid</a:t>
            </a:r>
            <a:endParaRPr lang="en-US" b="1" dirty="0"/>
          </a:p>
        </p:txBody>
      </p:sp>
      <p:pic>
        <p:nvPicPr>
          <p:cNvPr id="8" name="Picture 7">
            <a:extLst>
              <a:ext uri="{FF2B5EF4-FFF2-40B4-BE49-F238E27FC236}">
                <a16:creationId xmlns:a16="http://schemas.microsoft.com/office/drawing/2014/main" id="{BA5665EF-3B92-2930-107A-939088721423}"/>
              </a:ext>
            </a:extLst>
          </p:cNvPr>
          <p:cNvPicPr>
            <a:picLocks noChangeAspect="1"/>
          </p:cNvPicPr>
          <p:nvPr/>
        </p:nvPicPr>
        <p:blipFill>
          <a:blip r:embed="rId3"/>
          <a:stretch>
            <a:fillRect/>
          </a:stretch>
        </p:blipFill>
        <p:spPr>
          <a:xfrm>
            <a:off x="451720" y="1764717"/>
            <a:ext cx="8601075" cy="4101095"/>
          </a:xfrm>
          <a:prstGeom prst="rect">
            <a:avLst/>
          </a:prstGeom>
        </p:spPr>
      </p:pic>
    </p:spTree>
    <p:extLst>
      <p:ext uri="{BB962C8B-B14F-4D97-AF65-F5344CB8AC3E}">
        <p14:creationId xmlns:p14="http://schemas.microsoft.com/office/powerpoint/2010/main" val="147885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pic>
        <p:nvPicPr>
          <p:cNvPr id="5" name="Content Placeholder 4">
            <a:extLst>
              <a:ext uri="{FF2B5EF4-FFF2-40B4-BE49-F238E27FC236}">
                <a16:creationId xmlns:a16="http://schemas.microsoft.com/office/drawing/2014/main" id="{F622E98D-5F76-6006-F3D7-6AB4E449C812}"/>
              </a:ext>
            </a:extLst>
          </p:cNvPr>
          <p:cNvPicPr>
            <a:picLocks noGrp="1" noChangeAspect="1"/>
          </p:cNvPicPr>
          <p:nvPr>
            <p:ph idx="1"/>
          </p:nvPr>
        </p:nvPicPr>
        <p:blipFill>
          <a:blip r:embed="rId3"/>
          <a:stretch>
            <a:fillRect/>
          </a:stretch>
        </p:blipFill>
        <p:spPr>
          <a:xfrm>
            <a:off x="3187053" y="1711325"/>
            <a:ext cx="5889331" cy="4198938"/>
          </a:xfrm>
        </p:spPr>
      </p:pic>
    </p:spTree>
    <p:extLst>
      <p:ext uri="{BB962C8B-B14F-4D97-AF65-F5344CB8AC3E}">
        <p14:creationId xmlns:p14="http://schemas.microsoft.com/office/powerpoint/2010/main" val="409955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pic>
        <p:nvPicPr>
          <p:cNvPr id="5" name="Content Placeholder 4">
            <a:extLst>
              <a:ext uri="{FF2B5EF4-FFF2-40B4-BE49-F238E27FC236}">
                <a16:creationId xmlns:a16="http://schemas.microsoft.com/office/drawing/2014/main" id="{5C227FA8-BDA8-9005-3AF1-9E1ED487A933}"/>
              </a:ext>
            </a:extLst>
          </p:cNvPr>
          <p:cNvPicPr>
            <a:picLocks noGrp="1" noChangeAspect="1"/>
          </p:cNvPicPr>
          <p:nvPr>
            <p:ph idx="1"/>
          </p:nvPr>
        </p:nvPicPr>
        <p:blipFill>
          <a:blip r:embed="rId3"/>
          <a:stretch>
            <a:fillRect/>
          </a:stretch>
        </p:blipFill>
        <p:spPr>
          <a:xfrm>
            <a:off x="1258349" y="1723858"/>
            <a:ext cx="8446039" cy="3614905"/>
          </a:xfrm>
        </p:spPr>
      </p:pic>
    </p:spTree>
    <p:extLst>
      <p:ext uri="{BB962C8B-B14F-4D97-AF65-F5344CB8AC3E}">
        <p14:creationId xmlns:p14="http://schemas.microsoft.com/office/powerpoint/2010/main" val="266163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Conflict of Interest Statement</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The speaker has no relevant financial relationships with ineligible companies to disclose</a:t>
            </a:r>
          </a:p>
        </p:txBody>
      </p:sp>
    </p:spTree>
    <p:extLst>
      <p:ext uri="{BB962C8B-B14F-4D97-AF65-F5344CB8AC3E}">
        <p14:creationId xmlns:p14="http://schemas.microsoft.com/office/powerpoint/2010/main" val="81327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pic>
        <p:nvPicPr>
          <p:cNvPr id="5" name="Content Placeholder 4">
            <a:extLst>
              <a:ext uri="{FF2B5EF4-FFF2-40B4-BE49-F238E27FC236}">
                <a16:creationId xmlns:a16="http://schemas.microsoft.com/office/drawing/2014/main" id="{3E8888D8-9A0D-3DDC-B9C4-70805B2ED2B2}"/>
              </a:ext>
            </a:extLst>
          </p:cNvPr>
          <p:cNvPicPr>
            <a:picLocks noGrp="1" noChangeAspect="1"/>
          </p:cNvPicPr>
          <p:nvPr>
            <p:ph idx="1"/>
          </p:nvPr>
        </p:nvPicPr>
        <p:blipFill>
          <a:blip r:embed="rId3"/>
          <a:stretch>
            <a:fillRect/>
          </a:stretch>
        </p:blipFill>
        <p:spPr>
          <a:xfrm>
            <a:off x="3945063" y="1711325"/>
            <a:ext cx="4373312" cy="4198938"/>
          </a:xfrm>
        </p:spPr>
      </p:pic>
    </p:spTree>
    <p:extLst>
      <p:ext uri="{BB962C8B-B14F-4D97-AF65-F5344CB8AC3E}">
        <p14:creationId xmlns:p14="http://schemas.microsoft.com/office/powerpoint/2010/main" val="1536222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sp>
        <p:nvSpPr>
          <p:cNvPr id="4" name="Content Placeholder 3">
            <a:extLst>
              <a:ext uri="{FF2B5EF4-FFF2-40B4-BE49-F238E27FC236}">
                <a16:creationId xmlns:a16="http://schemas.microsoft.com/office/drawing/2014/main" id="{8FD5953A-AA7E-8715-AA7A-F60A34A65E18}"/>
              </a:ext>
            </a:extLst>
          </p:cNvPr>
          <p:cNvSpPr>
            <a:spLocks noGrp="1"/>
          </p:cNvSpPr>
          <p:nvPr>
            <p:ph idx="1"/>
          </p:nvPr>
        </p:nvSpPr>
        <p:spPr>
          <a:xfrm>
            <a:off x="734897" y="1967070"/>
            <a:ext cx="10928367" cy="3948537"/>
          </a:xfrm>
        </p:spPr>
        <p:txBody>
          <a:bodyPr/>
          <a:lstStyle/>
          <a:p>
            <a:r>
              <a:rPr lang="en-US" dirty="0"/>
              <a:t>Preferred Drug List includes more than just preferred drugs</a:t>
            </a:r>
          </a:p>
          <a:p>
            <a:endParaRPr lang="en-US" dirty="0"/>
          </a:p>
        </p:txBody>
      </p:sp>
      <p:pic>
        <p:nvPicPr>
          <p:cNvPr id="8" name="Picture 7">
            <a:extLst>
              <a:ext uri="{FF2B5EF4-FFF2-40B4-BE49-F238E27FC236}">
                <a16:creationId xmlns:a16="http://schemas.microsoft.com/office/drawing/2014/main" id="{E04FEF5C-6813-C2A1-258F-2D5B9958BFBB}"/>
              </a:ext>
            </a:extLst>
          </p:cNvPr>
          <p:cNvPicPr>
            <a:picLocks noChangeAspect="1"/>
          </p:cNvPicPr>
          <p:nvPr/>
        </p:nvPicPr>
        <p:blipFill>
          <a:blip r:embed="rId3"/>
          <a:stretch>
            <a:fillRect/>
          </a:stretch>
        </p:blipFill>
        <p:spPr>
          <a:xfrm>
            <a:off x="1042987" y="2537926"/>
            <a:ext cx="8492899" cy="3577123"/>
          </a:xfrm>
          <a:prstGeom prst="rect">
            <a:avLst/>
          </a:prstGeom>
        </p:spPr>
      </p:pic>
    </p:spTree>
    <p:extLst>
      <p:ext uri="{BB962C8B-B14F-4D97-AF65-F5344CB8AC3E}">
        <p14:creationId xmlns:p14="http://schemas.microsoft.com/office/powerpoint/2010/main" val="421477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t>www.hidesigns.com/ndmedicaid</a:t>
            </a:r>
          </a:p>
        </p:txBody>
      </p:sp>
      <p:sp>
        <p:nvSpPr>
          <p:cNvPr id="4" name="Content Placeholder 3">
            <a:extLst>
              <a:ext uri="{FF2B5EF4-FFF2-40B4-BE49-F238E27FC236}">
                <a16:creationId xmlns:a16="http://schemas.microsoft.com/office/drawing/2014/main" id="{8FD5953A-AA7E-8715-AA7A-F60A34A65E18}"/>
              </a:ext>
            </a:extLst>
          </p:cNvPr>
          <p:cNvSpPr>
            <a:spLocks noGrp="1"/>
          </p:cNvSpPr>
          <p:nvPr>
            <p:ph idx="1"/>
          </p:nvPr>
        </p:nvSpPr>
        <p:spPr>
          <a:xfrm>
            <a:off x="734897" y="1967070"/>
            <a:ext cx="10928367" cy="3948537"/>
          </a:xfrm>
        </p:spPr>
        <p:txBody>
          <a:bodyPr/>
          <a:lstStyle/>
          <a:p>
            <a:r>
              <a:rPr lang="en-US" dirty="0"/>
              <a:t>Open the PDL and use Ctrl-F and find all coverage info about the drug</a:t>
            </a:r>
          </a:p>
          <a:p>
            <a:endParaRPr lang="en-US" dirty="0"/>
          </a:p>
        </p:txBody>
      </p:sp>
      <p:pic>
        <p:nvPicPr>
          <p:cNvPr id="5" name="Picture 4">
            <a:extLst>
              <a:ext uri="{FF2B5EF4-FFF2-40B4-BE49-F238E27FC236}">
                <a16:creationId xmlns:a16="http://schemas.microsoft.com/office/drawing/2014/main" id="{42B661C8-8C42-DCBB-034C-F172E8AB04A5}"/>
              </a:ext>
            </a:extLst>
          </p:cNvPr>
          <p:cNvPicPr>
            <a:picLocks noChangeAspect="1"/>
          </p:cNvPicPr>
          <p:nvPr/>
        </p:nvPicPr>
        <p:blipFill>
          <a:blip r:embed="rId3"/>
          <a:stretch>
            <a:fillRect/>
          </a:stretch>
        </p:blipFill>
        <p:spPr>
          <a:xfrm>
            <a:off x="1104900" y="2781300"/>
            <a:ext cx="9982200" cy="1295400"/>
          </a:xfrm>
          <a:prstGeom prst="rect">
            <a:avLst/>
          </a:prstGeom>
        </p:spPr>
      </p:pic>
      <p:pic>
        <p:nvPicPr>
          <p:cNvPr id="7" name="Picture 6">
            <a:extLst>
              <a:ext uri="{FF2B5EF4-FFF2-40B4-BE49-F238E27FC236}">
                <a16:creationId xmlns:a16="http://schemas.microsoft.com/office/drawing/2014/main" id="{67BEBDB2-2209-F138-7E51-F9B0CECC8246}"/>
              </a:ext>
            </a:extLst>
          </p:cNvPr>
          <p:cNvPicPr>
            <a:picLocks noChangeAspect="1"/>
          </p:cNvPicPr>
          <p:nvPr/>
        </p:nvPicPr>
        <p:blipFill>
          <a:blip r:embed="rId4"/>
          <a:stretch>
            <a:fillRect/>
          </a:stretch>
        </p:blipFill>
        <p:spPr>
          <a:xfrm>
            <a:off x="1104900" y="4142694"/>
            <a:ext cx="9591675" cy="923925"/>
          </a:xfrm>
          <a:prstGeom prst="rect">
            <a:avLst/>
          </a:prstGeom>
        </p:spPr>
      </p:pic>
    </p:spTree>
    <p:extLst>
      <p:ext uri="{BB962C8B-B14F-4D97-AF65-F5344CB8AC3E}">
        <p14:creationId xmlns:p14="http://schemas.microsoft.com/office/powerpoint/2010/main" val="485422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Autofit/>
          </a:bodyPr>
          <a:lstStyle/>
          <a:p>
            <a:r>
              <a:rPr lang="en-US" sz="3200" b="1" dirty="0">
                <a:latin typeface="Segoe UI"/>
                <a:cs typeface="Segoe UI"/>
              </a:rPr>
              <a:t>hhs.nd.gov/healthcare/</a:t>
            </a:r>
            <a:r>
              <a:rPr lang="en-US" sz="3200" b="1" dirty="0" err="1">
                <a:latin typeface="Segoe UI"/>
                <a:cs typeface="Segoe UI"/>
              </a:rPr>
              <a:t>medicaid</a:t>
            </a:r>
            <a:r>
              <a:rPr lang="en-US" sz="3200" b="1" dirty="0">
                <a:latin typeface="Segoe UI"/>
                <a:cs typeface="Segoe UI"/>
              </a:rPr>
              <a:t>/providers/pharmacy</a:t>
            </a:r>
            <a:endParaRPr lang="en-US" sz="3200"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Pharmacy manual</a:t>
            </a:r>
          </a:p>
          <a:p>
            <a:r>
              <a:rPr lang="en-US" sz="2400" dirty="0">
                <a:latin typeface="Segoe UI"/>
                <a:cs typeface="Segoe UI"/>
              </a:rPr>
              <a:t>Pharmacy Medical Billing manual</a:t>
            </a:r>
          </a:p>
          <a:p>
            <a:r>
              <a:rPr lang="en-US" sz="2400" dirty="0">
                <a:latin typeface="Segoe UI"/>
                <a:cs typeface="Segoe UI"/>
              </a:rPr>
              <a:t>DME Fee schedules</a:t>
            </a:r>
          </a:p>
          <a:p>
            <a:endParaRPr lang="en-US" sz="2400" dirty="0">
              <a:latin typeface="Segoe UI"/>
              <a:cs typeface="Segoe UI"/>
            </a:endParaRPr>
          </a:p>
        </p:txBody>
      </p:sp>
    </p:spTree>
    <p:extLst>
      <p:ext uri="{BB962C8B-B14F-4D97-AF65-F5344CB8AC3E}">
        <p14:creationId xmlns:p14="http://schemas.microsoft.com/office/powerpoint/2010/main" val="875440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Autofit/>
          </a:bodyPr>
          <a:lstStyle/>
          <a:p>
            <a:r>
              <a:rPr lang="en-US" sz="3200" b="1" dirty="0">
                <a:latin typeface="Segoe UI"/>
                <a:cs typeface="Segoe UI"/>
              </a:rPr>
              <a:t>hhs.nd.gov/healthcare/</a:t>
            </a:r>
            <a:r>
              <a:rPr lang="en-US" sz="3200" b="1" dirty="0" err="1">
                <a:latin typeface="Segoe UI"/>
                <a:cs typeface="Segoe UI"/>
              </a:rPr>
              <a:t>medicaid</a:t>
            </a:r>
            <a:r>
              <a:rPr lang="en-US" sz="3200" b="1" dirty="0">
                <a:latin typeface="Segoe UI"/>
                <a:cs typeface="Segoe UI"/>
              </a:rPr>
              <a:t>/providers/pharmacy</a:t>
            </a:r>
            <a:endParaRPr lang="en-US" sz="3200" b="1" dirty="0"/>
          </a:p>
        </p:txBody>
      </p:sp>
      <p:pic>
        <p:nvPicPr>
          <p:cNvPr id="5" name="Content Placeholder 4">
            <a:extLst>
              <a:ext uri="{FF2B5EF4-FFF2-40B4-BE49-F238E27FC236}">
                <a16:creationId xmlns:a16="http://schemas.microsoft.com/office/drawing/2014/main" id="{CF2D2368-EB1B-F7DC-B995-19D62B5C81BC}"/>
              </a:ext>
            </a:extLst>
          </p:cNvPr>
          <p:cNvPicPr>
            <a:picLocks noGrp="1" noChangeAspect="1"/>
          </p:cNvPicPr>
          <p:nvPr>
            <p:ph idx="1"/>
          </p:nvPr>
        </p:nvPicPr>
        <p:blipFill>
          <a:blip r:embed="rId3"/>
          <a:stretch>
            <a:fillRect/>
          </a:stretch>
        </p:blipFill>
        <p:spPr>
          <a:xfrm>
            <a:off x="4014994" y="1711325"/>
            <a:ext cx="4233449" cy="4198938"/>
          </a:xfrm>
        </p:spPr>
      </p:pic>
    </p:spTree>
    <p:extLst>
      <p:ext uri="{BB962C8B-B14F-4D97-AF65-F5344CB8AC3E}">
        <p14:creationId xmlns:p14="http://schemas.microsoft.com/office/powerpoint/2010/main" val="373274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Autofit/>
          </a:bodyPr>
          <a:lstStyle/>
          <a:p>
            <a:r>
              <a:rPr lang="en-US" sz="3200" b="1" dirty="0">
                <a:latin typeface="Segoe UI"/>
                <a:cs typeface="Segoe UI"/>
              </a:rPr>
              <a:t>hhs.nd.gov/healthcare/</a:t>
            </a:r>
            <a:r>
              <a:rPr lang="en-US" sz="3200" b="1" dirty="0" err="1">
                <a:latin typeface="Segoe UI"/>
                <a:cs typeface="Segoe UI"/>
              </a:rPr>
              <a:t>medicaid</a:t>
            </a:r>
            <a:r>
              <a:rPr lang="en-US" sz="3200" b="1" dirty="0">
                <a:latin typeface="Segoe UI"/>
                <a:cs typeface="Segoe UI"/>
              </a:rPr>
              <a:t>/providers/pharmacy</a:t>
            </a:r>
            <a:endParaRPr lang="en-US" sz="3200" b="1" dirty="0"/>
          </a:p>
        </p:txBody>
      </p:sp>
      <p:pic>
        <p:nvPicPr>
          <p:cNvPr id="5" name="Content Placeholder 4">
            <a:extLst>
              <a:ext uri="{FF2B5EF4-FFF2-40B4-BE49-F238E27FC236}">
                <a16:creationId xmlns:a16="http://schemas.microsoft.com/office/drawing/2014/main" id="{FE5E75A5-4871-C2FE-D2CC-8C02D26A1511}"/>
              </a:ext>
            </a:extLst>
          </p:cNvPr>
          <p:cNvPicPr>
            <a:picLocks noGrp="1" noChangeAspect="1"/>
          </p:cNvPicPr>
          <p:nvPr>
            <p:ph idx="1"/>
          </p:nvPr>
        </p:nvPicPr>
        <p:blipFill>
          <a:blip r:embed="rId3"/>
          <a:stretch>
            <a:fillRect/>
          </a:stretch>
        </p:blipFill>
        <p:spPr>
          <a:xfrm>
            <a:off x="2966421" y="1711325"/>
            <a:ext cx="6330596" cy="4198938"/>
          </a:xfrm>
        </p:spPr>
      </p:pic>
    </p:spTree>
    <p:extLst>
      <p:ext uri="{BB962C8B-B14F-4D97-AF65-F5344CB8AC3E}">
        <p14:creationId xmlns:p14="http://schemas.microsoft.com/office/powerpoint/2010/main" val="182470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Autofit/>
          </a:bodyPr>
          <a:lstStyle/>
          <a:p>
            <a:r>
              <a:rPr lang="en-US" sz="3200" b="1" dirty="0">
                <a:latin typeface="Segoe UI"/>
                <a:cs typeface="Segoe UI"/>
              </a:rPr>
              <a:t>Vaccines</a:t>
            </a:r>
            <a:endParaRPr lang="en-US" sz="3200"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Must be billed as medical claim</a:t>
            </a:r>
          </a:p>
          <a:p>
            <a:r>
              <a:rPr lang="en-US" sz="2400" dirty="0">
                <a:latin typeface="Segoe UI"/>
                <a:cs typeface="Segoe UI"/>
              </a:rPr>
              <a:t>List of COVID vaccines</a:t>
            </a:r>
          </a:p>
          <a:p>
            <a:pPr lvl="1"/>
            <a:r>
              <a:rPr lang="en-US" sz="2000" dirty="0">
                <a:latin typeface="Segoe UI"/>
                <a:cs typeface="Segoe UI"/>
                <a:hlinkClick r:id="rId3"/>
              </a:rPr>
              <a:t>https://www.ama-assn.org/find-covid-19-vaccine-codes</a:t>
            </a:r>
            <a:endParaRPr lang="en-US" sz="2000" dirty="0">
              <a:latin typeface="Segoe UI"/>
              <a:cs typeface="Segoe UI"/>
            </a:endParaRPr>
          </a:p>
          <a:p>
            <a:r>
              <a:rPr lang="en-US" sz="2400" dirty="0">
                <a:latin typeface="Segoe UI"/>
                <a:cs typeface="Segoe UI"/>
              </a:rPr>
              <a:t>List of other vaccines</a:t>
            </a:r>
          </a:p>
          <a:p>
            <a:pPr lvl="1"/>
            <a:r>
              <a:rPr lang="en-US" sz="2000" dirty="0">
                <a:latin typeface="Segoe UI"/>
                <a:cs typeface="Segoe UI"/>
                <a:hlinkClick r:id="rId4"/>
              </a:rPr>
              <a:t>https://www.hhs.nd.gov/sites/www/files/documents/DHS%20Legacy/vaccines-toxoids.pdf</a:t>
            </a:r>
            <a:endParaRPr lang="en-US" sz="2000" dirty="0">
              <a:latin typeface="Segoe UI"/>
              <a:cs typeface="Segoe UI"/>
            </a:endParaRPr>
          </a:p>
          <a:p>
            <a:r>
              <a:rPr lang="en-US" sz="2400" dirty="0">
                <a:latin typeface="Segoe UI"/>
                <a:cs typeface="Segoe UI"/>
              </a:rPr>
              <a:t>Creating a medical claim template</a:t>
            </a:r>
          </a:p>
          <a:p>
            <a:pPr lvl="1"/>
            <a:r>
              <a:rPr lang="en-US" sz="2000" dirty="0">
                <a:latin typeface="Segoe UI"/>
                <a:cs typeface="Segoe UI"/>
                <a:hlinkClick r:id="rId5"/>
              </a:rPr>
              <a:t>https://www.hhs.nd.gov/nd-medicaid-provider-information/mmis-nd-health-enterprise-medicaid-management-information-system</a:t>
            </a:r>
            <a:endParaRPr lang="en-US" sz="2000" dirty="0">
              <a:latin typeface="Segoe UI"/>
              <a:cs typeface="Segoe UI"/>
            </a:endParaRPr>
          </a:p>
          <a:p>
            <a:pPr lvl="1"/>
            <a:r>
              <a:rPr lang="en-US" b="1" dirty="0">
                <a:latin typeface="Segoe UI"/>
                <a:cs typeface="Segoe UI"/>
              </a:rPr>
              <a:t>+</a:t>
            </a:r>
            <a:r>
              <a:rPr lang="en-US" sz="2000" dirty="0">
                <a:latin typeface="Segoe UI"/>
                <a:cs typeface="Segoe UI"/>
              </a:rPr>
              <a:t> Quick Guides</a:t>
            </a:r>
          </a:p>
          <a:p>
            <a:pPr lvl="1"/>
            <a:r>
              <a:rPr lang="en-US" sz="2000" dirty="0">
                <a:latin typeface="Segoe UI"/>
                <a:cs typeface="Segoe UI"/>
                <a:sym typeface="Wingdings" panose="05000000000000000000" pitchFamily="2" charset="2"/>
              </a:rPr>
              <a:t></a:t>
            </a:r>
            <a:r>
              <a:rPr lang="en-US" sz="2000" dirty="0">
                <a:latin typeface="Segoe UI"/>
                <a:cs typeface="Segoe UI"/>
              </a:rPr>
              <a:t>Creating Claim Templates</a:t>
            </a:r>
            <a:endParaRPr lang="en-US" sz="1600" dirty="0">
              <a:latin typeface="Segoe UI"/>
              <a:cs typeface="Segoe UI"/>
            </a:endParaRPr>
          </a:p>
          <a:p>
            <a:endParaRPr lang="en-US" sz="2400" dirty="0">
              <a:latin typeface="Segoe UI"/>
              <a:cs typeface="Segoe UI"/>
            </a:endParaRPr>
          </a:p>
        </p:txBody>
      </p:sp>
    </p:spTree>
    <p:extLst>
      <p:ext uri="{BB962C8B-B14F-4D97-AF65-F5344CB8AC3E}">
        <p14:creationId xmlns:p14="http://schemas.microsoft.com/office/powerpoint/2010/main" val="261143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Claim template</a:t>
            </a:r>
            <a:endParaRPr lang="en-US" b="1" dirty="0"/>
          </a:p>
        </p:txBody>
      </p:sp>
      <p:pic>
        <p:nvPicPr>
          <p:cNvPr id="5" name="Content Placeholder 4">
            <a:extLst>
              <a:ext uri="{FF2B5EF4-FFF2-40B4-BE49-F238E27FC236}">
                <a16:creationId xmlns:a16="http://schemas.microsoft.com/office/drawing/2014/main" id="{4A1FF222-D105-7145-50E2-1EF48F411565}"/>
              </a:ext>
            </a:extLst>
          </p:cNvPr>
          <p:cNvPicPr>
            <a:picLocks noGrp="1" noChangeAspect="1"/>
          </p:cNvPicPr>
          <p:nvPr>
            <p:ph idx="1"/>
          </p:nvPr>
        </p:nvPicPr>
        <p:blipFill>
          <a:blip r:embed="rId3"/>
          <a:stretch>
            <a:fillRect/>
          </a:stretch>
        </p:blipFill>
        <p:spPr>
          <a:xfrm>
            <a:off x="2093119" y="1829594"/>
            <a:ext cx="8077200" cy="3962400"/>
          </a:xfrm>
        </p:spPr>
      </p:pic>
    </p:spTree>
    <p:extLst>
      <p:ext uri="{BB962C8B-B14F-4D97-AF65-F5344CB8AC3E}">
        <p14:creationId xmlns:p14="http://schemas.microsoft.com/office/powerpoint/2010/main" val="3007298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Medicaid Pharmacy Program Goals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Appropriate medication use</a:t>
            </a:r>
          </a:p>
          <a:p>
            <a:r>
              <a:rPr lang="en-US" sz="2400" dirty="0">
                <a:latin typeface="Segoe UI"/>
                <a:cs typeface="Segoe UI"/>
              </a:rPr>
              <a:t>Minimize poor outcomes due to drug interactions</a:t>
            </a:r>
          </a:p>
          <a:p>
            <a:r>
              <a:rPr lang="en-US" sz="2400" dirty="0">
                <a:latin typeface="Segoe UI"/>
                <a:cs typeface="Segoe UI"/>
              </a:rPr>
              <a:t>Improve the health of the members</a:t>
            </a:r>
          </a:p>
          <a:p>
            <a:r>
              <a:rPr lang="en-US" sz="2400" dirty="0">
                <a:latin typeface="Segoe UI"/>
                <a:cs typeface="Segoe UI"/>
              </a:rPr>
              <a:t>Reimburse providers appropriately</a:t>
            </a:r>
          </a:p>
          <a:p>
            <a:r>
              <a:rPr lang="en-US" sz="2400" dirty="0">
                <a:latin typeface="Segoe UI"/>
                <a:cs typeface="Segoe UI"/>
              </a:rPr>
              <a:t>Minimize fraud, waste, and abuse</a:t>
            </a:r>
          </a:p>
          <a:p>
            <a:r>
              <a:rPr lang="en-US" sz="2400" dirty="0">
                <a:latin typeface="Segoe UI"/>
                <a:cs typeface="Segoe UI"/>
              </a:rPr>
              <a:t>Minimize disruption for members and providers</a:t>
            </a:r>
          </a:p>
          <a:p>
            <a:r>
              <a:rPr lang="en-US" sz="2400" dirty="0">
                <a:latin typeface="Segoe UI"/>
                <a:cs typeface="Segoe UI"/>
              </a:rPr>
              <a:t>Maximize information for providers and members</a:t>
            </a:r>
          </a:p>
        </p:txBody>
      </p:sp>
    </p:spTree>
    <p:extLst>
      <p:ext uri="{BB962C8B-B14F-4D97-AF65-F5344CB8AC3E}">
        <p14:creationId xmlns:p14="http://schemas.microsoft.com/office/powerpoint/2010/main" val="2646408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Medicaid Most Common Claim Denial Reasons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Drug overlap – prevents duplication and contraindications</a:t>
            </a:r>
          </a:p>
          <a:p>
            <a:r>
              <a:rPr lang="en-US" sz="2400" dirty="0">
                <a:latin typeface="Segoe UI"/>
                <a:cs typeface="Segoe UI"/>
              </a:rPr>
              <a:t>M/I Diagnosis code – allows hundreds of drugs to process without prior authorization</a:t>
            </a:r>
          </a:p>
          <a:p>
            <a:r>
              <a:rPr lang="en-US" sz="2400" dirty="0">
                <a:latin typeface="Segoe UI"/>
                <a:cs typeface="Segoe UI"/>
              </a:rPr>
              <a:t>Refill too soon and accumulation – prevents waste</a:t>
            </a:r>
          </a:p>
          <a:p>
            <a:r>
              <a:rPr lang="en-US" sz="2400" dirty="0">
                <a:latin typeface="Segoe UI"/>
                <a:cs typeface="Segoe UI"/>
              </a:rPr>
              <a:t>Plan limits exceeded – prevents non-FDA approved or compendia supported dosing</a:t>
            </a:r>
          </a:p>
          <a:p>
            <a:r>
              <a:rPr lang="en-US" sz="2400" dirty="0">
                <a:latin typeface="Segoe UI"/>
                <a:cs typeface="Segoe UI"/>
              </a:rPr>
              <a:t>M/I days supply – higher cost medications are still limited to a max of 34 days to prevent waste</a:t>
            </a:r>
          </a:p>
          <a:p>
            <a:r>
              <a:rPr lang="en-US" sz="2400" dirty="0">
                <a:latin typeface="Segoe UI"/>
                <a:cs typeface="Segoe UI"/>
              </a:rPr>
              <a:t>First fill limitation – prevents waste when doses aren’t yet stable</a:t>
            </a:r>
          </a:p>
        </p:txBody>
      </p:sp>
    </p:spTree>
    <p:extLst>
      <p:ext uri="{BB962C8B-B14F-4D97-AF65-F5344CB8AC3E}">
        <p14:creationId xmlns:p14="http://schemas.microsoft.com/office/powerpoint/2010/main" val="424074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Learning Objectives - Pharmacist</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pPr marL="0" indent="0">
              <a:buNone/>
            </a:pPr>
            <a:r>
              <a:rPr lang="en-US" sz="2400" dirty="0">
                <a:latin typeface="Segoe UI"/>
                <a:cs typeface="Segoe UI"/>
              </a:rPr>
              <a:t>After completion of this presentation, pharmacists should be able to:</a:t>
            </a:r>
          </a:p>
          <a:p>
            <a:r>
              <a:rPr lang="en-US" sz="2400" dirty="0">
                <a:latin typeface="Segoe UI"/>
                <a:cs typeface="Segoe UI"/>
              </a:rPr>
              <a:t>Identify the location of Medicaid pharmacy program references</a:t>
            </a:r>
          </a:p>
          <a:p>
            <a:r>
              <a:rPr lang="en-US" sz="2400" dirty="0">
                <a:latin typeface="Segoe UI"/>
                <a:cs typeface="Segoe UI"/>
              </a:rPr>
              <a:t>Locate drug specific product parameters or changes to </a:t>
            </a:r>
            <a:r>
              <a:rPr lang="en-US" sz="2400" dirty="0" err="1">
                <a:latin typeface="Segoe UI"/>
                <a:cs typeface="Segoe UI"/>
              </a:rPr>
              <a:t>exisiting</a:t>
            </a:r>
            <a:r>
              <a:rPr lang="en-US" sz="2400" dirty="0">
                <a:latin typeface="Segoe UI"/>
                <a:cs typeface="Segoe UI"/>
              </a:rPr>
              <a:t> parameters.  </a:t>
            </a:r>
          </a:p>
          <a:p>
            <a:r>
              <a:rPr lang="en-US" sz="2400" dirty="0">
                <a:latin typeface="Segoe UI"/>
                <a:cs typeface="Segoe UI"/>
              </a:rPr>
              <a:t>List pharmacy-focused quality measures Medicaid reports to Centers for Medicare &amp; Medicaid Services (CMS).</a:t>
            </a:r>
          </a:p>
          <a:p>
            <a:r>
              <a:rPr lang="en-US" sz="2400" dirty="0">
                <a:latin typeface="Segoe UI"/>
                <a:cs typeface="Segoe UI"/>
              </a:rPr>
              <a:t>Name recent North Dakota Medicaid pharmacy program changes.</a:t>
            </a:r>
          </a:p>
        </p:txBody>
      </p:sp>
    </p:spTree>
    <p:extLst>
      <p:ext uri="{BB962C8B-B14F-4D97-AF65-F5344CB8AC3E}">
        <p14:creationId xmlns:p14="http://schemas.microsoft.com/office/powerpoint/2010/main" val="354100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Recent Activities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Enhanced </a:t>
            </a:r>
            <a:r>
              <a:rPr lang="en-US" sz="2400" dirty="0" err="1">
                <a:latin typeface="Segoe UI"/>
                <a:cs typeface="Segoe UI"/>
              </a:rPr>
              <a:t>ProDUR</a:t>
            </a:r>
            <a:endParaRPr lang="en-US" sz="2400" dirty="0">
              <a:latin typeface="Segoe UI"/>
              <a:cs typeface="Segoe UI"/>
            </a:endParaRPr>
          </a:p>
          <a:p>
            <a:r>
              <a:rPr lang="en-US" sz="2400" dirty="0">
                <a:latin typeface="Segoe UI"/>
                <a:cs typeface="Segoe UI"/>
              </a:rPr>
              <a:t>CGM coverage</a:t>
            </a:r>
          </a:p>
          <a:p>
            <a:r>
              <a:rPr lang="en-US" sz="2400" dirty="0">
                <a:latin typeface="Segoe UI"/>
                <a:cs typeface="Segoe UI"/>
              </a:rPr>
              <a:t>Coordination of Benefit (COB) fields</a:t>
            </a:r>
          </a:p>
          <a:p>
            <a:r>
              <a:rPr lang="en-US" sz="2400" dirty="0">
                <a:latin typeface="Segoe UI"/>
                <a:cs typeface="Segoe UI"/>
              </a:rPr>
              <a:t>Reacting to albuterol market changes</a:t>
            </a:r>
          </a:p>
          <a:p>
            <a:r>
              <a:rPr lang="en-US" sz="2400" dirty="0">
                <a:latin typeface="Segoe UI"/>
                <a:cs typeface="Segoe UI"/>
              </a:rPr>
              <a:t>Accepting $0 copay due claims as secondary payer</a:t>
            </a:r>
          </a:p>
          <a:p>
            <a:pPr lvl="1"/>
            <a:r>
              <a:rPr lang="en-US" sz="2000" dirty="0">
                <a:latin typeface="Segoe UI"/>
                <a:cs typeface="Segoe UI"/>
              </a:rPr>
              <a:t>Allows ND Medicaid to have a complete history on a member</a:t>
            </a:r>
          </a:p>
          <a:p>
            <a:pPr lvl="1"/>
            <a:r>
              <a:rPr lang="en-US" sz="2000" dirty="0">
                <a:latin typeface="Segoe UI"/>
                <a:cs typeface="Segoe UI"/>
              </a:rPr>
              <a:t>Assists with underutilization data</a:t>
            </a:r>
          </a:p>
          <a:p>
            <a:r>
              <a:rPr lang="en-US" sz="2400" dirty="0">
                <a:latin typeface="Segoe UI"/>
                <a:cs typeface="Segoe UI"/>
              </a:rPr>
              <a:t>Remember the e-mail archive is a great resource</a:t>
            </a:r>
          </a:p>
          <a:p>
            <a:endParaRPr lang="en-US" sz="2000" dirty="0">
              <a:latin typeface="Segoe UI"/>
              <a:cs typeface="Segoe UI"/>
            </a:endParaRPr>
          </a:p>
        </p:txBody>
      </p:sp>
    </p:spTree>
    <p:extLst>
      <p:ext uri="{BB962C8B-B14F-4D97-AF65-F5344CB8AC3E}">
        <p14:creationId xmlns:p14="http://schemas.microsoft.com/office/powerpoint/2010/main" val="14414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Quality Measures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hlinkClick r:id="rId3"/>
              </a:rPr>
              <a:t>www.hhs.nd.gov/medicaid/data</a:t>
            </a:r>
            <a:endParaRPr lang="en-US" sz="2400" dirty="0">
              <a:latin typeface="Segoe UI"/>
              <a:cs typeface="Segoe UI"/>
            </a:endParaRPr>
          </a:p>
          <a:p>
            <a:r>
              <a:rPr lang="en-US" sz="2000" dirty="0">
                <a:latin typeface="Segoe UI"/>
                <a:cs typeface="Segoe UI"/>
              </a:rPr>
              <a:t>Asthma Medication Ratio may be the best in the nation</a:t>
            </a:r>
          </a:p>
          <a:p>
            <a:r>
              <a:rPr lang="en-US" sz="2000" dirty="0">
                <a:latin typeface="Segoe UI"/>
                <a:cs typeface="Segoe UI"/>
              </a:rPr>
              <a:t>Opioid measures are excellent</a:t>
            </a:r>
          </a:p>
          <a:p>
            <a:r>
              <a:rPr lang="en-US" sz="2000" dirty="0">
                <a:latin typeface="Segoe UI"/>
                <a:cs typeface="Segoe UI"/>
              </a:rPr>
              <a:t>Some measures do not have national comparison numbers yet</a:t>
            </a:r>
          </a:p>
          <a:p>
            <a:r>
              <a:rPr lang="en-US" sz="2000" dirty="0">
                <a:latin typeface="Segoe UI"/>
                <a:cs typeface="Segoe UI"/>
              </a:rPr>
              <a:t>Many measures need to improve</a:t>
            </a:r>
          </a:p>
        </p:txBody>
      </p:sp>
    </p:spTree>
    <p:extLst>
      <p:ext uri="{BB962C8B-B14F-4D97-AF65-F5344CB8AC3E}">
        <p14:creationId xmlns:p14="http://schemas.microsoft.com/office/powerpoint/2010/main" val="3889268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Child Medication Related Measures</a:t>
            </a:r>
            <a:endParaRPr lang="en-US" b="1" dirty="0"/>
          </a:p>
        </p:txBody>
      </p:sp>
      <p:pic>
        <p:nvPicPr>
          <p:cNvPr id="5" name="Content Placeholder 4">
            <a:extLst>
              <a:ext uri="{FF2B5EF4-FFF2-40B4-BE49-F238E27FC236}">
                <a16:creationId xmlns:a16="http://schemas.microsoft.com/office/drawing/2014/main" id="{476A1ED4-E4CA-28BA-4BE4-CF3EA8AB062B}"/>
              </a:ext>
            </a:extLst>
          </p:cNvPr>
          <p:cNvPicPr>
            <a:picLocks noGrp="1" noChangeAspect="1"/>
          </p:cNvPicPr>
          <p:nvPr>
            <p:ph idx="1"/>
          </p:nvPr>
        </p:nvPicPr>
        <p:blipFill>
          <a:blip r:embed="rId3"/>
          <a:stretch>
            <a:fillRect/>
          </a:stretch>
        </p:blipFill>
        <p:spPr>
          <a:xfrm>
            <a:off x="2793923" y="1801233"/>
            <a:ext cx="6023506" cy="4743512"/>
          </a:xfrm>
        </p:spPr>
      </p:pic>
    </p:spTree>
    <p:extLst>
      <p:ext uri="{BB962C8B-B14F-4D97-AF65-F5344CB8AC3E}">
        <p14:creationId xmlns:p14="http://schemas.microsoft.com/office/powerpoint/2010/main" val="4144528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Child Medication Related Measures</a:t>
            </a:r>
            <a:endParaRPr lang="en-US" b="1" dirty="0"/>
          </a:p>
        </p:txBody>
      </p:sp>
      <p:pic>
        <p:nvPicPr>
          <p:cNvPr id="6" name="Content Placeholder 9">
            <a:extLst>
              <a:ext uri="{FF2B5EF4-FFF2-40B4-BE49-F238E27FC236}">
                <a16:creationId xmlns:a16="http://schemas.microsoft.com/office/drawing/2014/main" id="{76BDD673-54EE-3F23-B559-665D252AC4A6}"/>
              </a:ext>
            </a:extLst>
          </p:cNvPr>
          <p:cNvPicPr>
            <a:picLocks noGrp="1" noChangeAspect="1"/>
          </p:cNvPicPr>
          <p:nvPr>
            <p:ph idx="1"/>
          </p:nvPr>
        </p:nvPicPr>
        <p:blipFill>
          <a:blip r:embed="rId3"/>
          <a:stretch>
            <a:fillRect/>
          </a:stretch>
        </p:blipFill>
        <p:spPr>
          <a:xfrm>
            <a:off x="1903445" y="1788877"/>
            <a:ext cx="7221894" cy="4755042"/>
          </a:xfrm>
        </p:spPr>
      </p:pic>
    </p:spTree>
    <p:extLst>
      <p:ext uri="{BB962C8B-B14F-4D97-AF65-F5344CB8AC3E}">
        <p14:creationId xmlns:p14="http://schemas.microsoft.com/office/powerpoint/2010/main" val="4139821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Child Medication Related Measures</a:t>
            </a:r>
            <a:endParaRPr lang="en-US" b="1" dirty="0"/>
          </a:p>
        </p:txBody>
      </p:sp>
      <p:pic>
        <p:nvPicPr>
          <p:cNvPr id="5" name="Content Placeholder 7">
            <a:extLst>
              <a:ext uri="{FF2B5EF4-FFF2-40B4-BE49-F238E27FC236}">
                <a16:creationId xmlns:a16="http://schemas.microsoft.com/office/drawing/2014/main" id="{6A49A5E0-9107-F01E-F516-470F0414F925}"/>
              </a:ext>
            </a:extLst>
          </p:cNvPr>
          <p:cNvPicPr>
            <a:picLocks noGrp="1" noChangeAspect="1"/>
          </p:cNvPicPr>
          <p:nvPr>
            <p:ph idx="1"/>
          </p:nvPr>
        </p:nvPicPr>
        <p:blipFill>
          <a:blip r:embed="rId3"/>
          <a:stretch>
            <a:fillRect/>
          </a:stretch>
        </p:blipFill>
        <p:spPr>
          <a:xfrm>
            <a:off x="1733608" y="1778000"/>
            <a:ext cx="6673735" cy="4649788"/>
          </a:xfrm>
        </p:spPr>
      </p:pic>
    </p:spTree>
    <p:extLst>
      <p:ext uri="{BB962C8B-B14F-4D97-AF65-F5344CB8AC3E}">
        <p14:creationId xmlns:p14="http://schemas.microsoft.com/office/powerpoint/2010/main" val="109964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Child Medication Related Measures</a:t>
            </a:r>
            <a:endParaRPr lang="en-US" b="1" dirty="0"/>
          </a:p>
        </p:txBody>
      </p:sp>
      <p:pic>
        <p:nvPicPr>
          <p:cNvPr id="3" name="Content Placeholder 7">
            <a:extLst>
              <a:ext uri="{FF2B5EF4-FFF2-40B4-BE49-F238E27FC236}">
                <a16:creationId xmlns:a16="http://schemas.microsoft.com/office/drawing/2014/main" id="{6377184D-95B6-BBEE-5862-951050B2889E}"/>
              </a:ext>
            </a:extLst>
          </p:cNvPr>
          <p:cNvPicPr>
            <a:picLocks noGrp="1" noChangeAspect="1"/>
          </p:cNvPicPr>
          <p:nvPr>
            <p:ph idx="1"/>
          </p:nvPr>
        </p:nvPicPr>
        <p:blipFill>
          <a:blip r:embed="rId3"/>
          <a:stretch>
            <a:fillRect/>
          </a:stretch>
        </p:blipFill>
        <p:spPr>
          <a:xfrm>
            <a:off x="1873332" y="1778000"/>
            <a:ext cx="6394287" cy="4649788"/>
          </a:xfrm>
        </p:spPr>
      </p:pic>
    </p:spTree>
    <p:extLst>
      <p:ext uri="{BB962C8B-B14F-4D97-AF65-F5344CB8AC3E}">
        <p14:creationId xmlns:p14="http://schemas.microsoft.com/office/powerpoint/2010/main" val="3895208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Child Medication Related Measures</a:t>
            </a:r>
            <a:endParaRPr lang="en-US" b="1" dirty="0"/>
          </a:p>
        </p:txBody>
      </p:sp>
      <p:pic>
        <p:nvPicPr>
          <p:cNvPr id="3" name="Content Placeholder 7">
            <a:extLst>
              <a:ext uri="{FF2B5EF4-FFF2-40B4-BE49-F238E27FC236}">
                <a16:creationId xmlns:a16="http://schemas.microsoft.com/office/drawing/2014/main" id="{D5C2267F-49B7-20F7-B092-157B084EA033}"/>
              </a:ext>
            </a:extLst>
          </p:cNvPr>
          <p:cNvPicPr>
            <a:picLocks noGrp="1" noChangeAspect="1"/>
          </p:cNvPicPr>
          <p:nvPr>
            <p:ph idx="1"/>
          </p:nvPr>
        </p:nvPicPr>
        <p:blipFill>
          <a:blip r:embed="rId3"/>
          <a:stretch>
            <a:fillRect/>
          </a:stretch>
        </p:blipFill>
        <p:spPr>
          <a:xfrm>
            <a:off x="1559705" y="1778000"/>
            <a:ext cx="7021540" cy="4649788"/>
          </a:xfrm>
        </p:spPr>
      </p:pic>
    </p:spTree>
    <p:extLst>
      <p:ext uri="{BB962C8B-B14F-4D97-AF65-F5344CB8AC3E}">
        <p14:creationId xmlns:p14="http://schemas.microsoft.com/office/powerpoint/2010/main" val="2082042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Child Medication Related Measures</a:t>
            </a:r>
            <a:endParaRPr lang="en-US" b="1" dirty="0"/>
          </a:p>
        </p:txBody>
      </p:sp>
      <p:pic>
        <p:nvPicPr>
          <p:cNvPr id="3" name="Content Placeholder 4">
            <a:extLst>
              <a:ext uri="{FF2B5EF4-FFF2-40B4-BE49-F238E27FC236}">
                <a16:creationId xmlns:a16="http://schemas.microsoft.com/office/drawing/2014/main" id="{E5A62098-AFBF-8E73-D927-109365268729}"/>
              </a:ext>
            </a:extLst>
          </p:cNvPr>
          <p:cNvPicPr>
            <a:picLocks noGrp="1" noChangeAspect="1"/>
          </p:cNvPicPr>
          <p:nvPr>
            <p:ph idx="1"/>
          </p:nvPr>
        </p:nvPicPr>
        <p:blipFill>
          <a:blip r:embed="rId3"/>
          <a:stretch>
            <a:fillRect/>
          </a:stretch>
        </p:blipFill>
        <p:spPr>
          <a:xfrm>
            <a:off x="729568" y="2043403"/>
            <a:ext cx="8456671" cy="4012163"/>
          </a:xfrm>
        </p:spPr>
      </p:pic>
    </p:spTree>
    <p:extLst>
      <p:ext uri="{BB962C8B-B14F-4D97-AF65-F5344CB8AC3E}">
        <p14:creationId xmlns:p14="http://schemas.microsoft.com/office/powerpoint/2010/main" val="2445529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Adult Medication Related Measures</a:t>
            </a:r>
            <a:endParaRPr lang="en-US" b="1" dirty="0"/>
          </a:p>
        </p:txBody>
      </p:sp>
      <p:pic>
        <p:nvPicPr>
          <p:cNvPr id="3" name="Content Placeholder 7">
            <a:extLst>
              <a:ext uri="{FF2B5EF4-FFF2-40B4-BE49-F238E27FC236}">
                <a16:creationId xmlns:a16="http://schemas.microsoft.com/office/drawing/2014/main" id="{AFBDEE06-B6CD-64FA-E525-66F906336BC5}"/>
              </a:ext>
            </a:extLst>
          </p:cNvPr>
          <p:cNvPicPr>
            <a:picLocks noGrp="1" noChangeAspect="1"/>
          </p:cNvPicPr>
          <p:nvPr>
            <p:ph idx="1"/>
          </p:nvPr>
        </p:nvPicPr>
        <p:blipFill>
          <a:blip r:embed="rId3"/>
          <a:stretch>
            <a:fillRect/>
          </a:stretch>
        </p:blipFill>
        <p:spPr>
          <a:xfrm>
            <a:off x="1949966" y="1778000"/>
            <a:ext cx="6241019" cy="4649788"/>
          </a:xfrm>
        </p:spPr>
      </p:pic>
    </p:spTree>
    <p:extLst>
      <p:ext uri="{BB962C8B-B14F-4D97-AF65-F5344CB8AC3E}">
        <p14:creationId xmlns:p14="http://schemas.microsoft.com/office/powerpoint/2010/main" val="4033015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Adult Medication Related Measures</a:t>
            </a:r>
            <a:endParaRPr lang="en-US" b="1" dirty="0"/>
          </a:p>
        </p:txBody>
      </p:sp>
      <p:pic>
        <p:nvPicPr>
          <p:cNvPr id="3" name="Content Placeholder 5">
            <a:extLst>
              <a:ext uri="{FF2B5EF4-FFF2-40B4-BE49-F238E27FC236}">
                <a16:creationId xmlns:a16="http://schemas.microsoft.com/office/drawing/2014/main" id="{7026D705-BA43-99A8-E2AF-87F618F76731}"/>
              </a:ext>
            </a:extLst>
          </p:cNvPr>
          <p:cNvPicPr>
            <a:picLocks noGrp="1" noChangeAspect="1"/>
          </p:cNvPicPr>
          <p:nvPr>
            <p:ph idx="1"/>
          </p:nvPr>
        </p:nvPicPr>
        <p:blipFill>
          <a:blip r:embed="rId3"/>
          <a:stretch>
            <a:fillRect/>
          </a:stretch>
        </p:blipFill>
        <p:spPr>
          <a:xfrm>
            <a:off x="1998758" y="1778000"/>
            <a:ext cx="6143434" cy="4649788"/>
          </a:xfrm>
        </p:spPr>
      </p:pic>
    </p:spTree>
    <p:extLst>
      <p:ext uri="{BB962C8B-B14F-4D97-AF65-F5344CB8AC3E}">
        <p14:creationId xmlns:p14="http://schemas.microsoft.com/office/powerpoint/2010/main" val="53310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Learning Objectives – Pharmacy Technician</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pPr marL="0" indent="0">
              <a:buNone/>
            </a:pPr>
            <a:r>
              <a:rPr lang="en-US" sz="2400" dirty="0">
                <a:latin typeface="Segoe UI"/>
                <a:cs typeface="Segoe UI"/>
              </a:rPr>
              <a:t>After completion of this presentation, pharmacists should be able to:</a:t>
            </a:r>
          </a:p>
          <a:p>
            <a:r>
              <a:rPr lang="en-US" sz="2400" dirty="0">
                <a:latin typeface="Segoe UI"/>
                <a:cs typeface="Segoe UI"/>
              </a:rPr>
              <a:t>List acceptable Drug Utilization Review (DUR) conflict codes that can be used for North Dakota Medicaid denials.</a:t>
            </a:r>
          </a:p>
          <a:p>
            <a:r>
              <a:rPr lang="en-US" sz="2400" dirty="0">
                <a:latin typeface="Segoe UI"/>
                <a:cs typeface="Segoe UI"/>
              </a:rPr>
              <a:t>List North Dakota Medicaid denials that can be overridden by DUR conflict codes.</a:t>
            </a:r>
          </a:p>
          <a:p>
            <a:r>
              <a:rPr lang="en-US" sz="2400" dirty="0">
                <a:latin typeface="Segoe UI"/>
                <a:cs typeface="Segoe UI"/>
              </a:rPr>
              <a:t>Locate North Dakota Medicaid preferred drug list and coverage guidance.</a:t>
            </a:r>
          </a:p>
          <a:p>
            <a:r>
              <a:rPr lang="en-US" sz="2400" dirty="0">
                <a:latin typeface="Segoe UI"/>
                <a:cs typeface="Segoe UI"/>
              </a:rPr>
              <a:t>Locate North Dakota Medicaid National Drug Code (NDC) Drug Lookup.</a:t>
            </a:r>
          </a:p>
        </p:txBody>
      </p:sp>
    </p:spTree>
    <p:extLst>
      <p:ext uri="{BB962C8B-B14F-4D97-AF65-F5344CB8AC3E}">
        <p14:creationId xmlns:p14="http://schemas.microsoft.com/office/powerpoint/2010/main" val="1687176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Adult Medication Related Measures</a:t>
            </a:r>
            <a:endParaRPr lang="en-US" b="1" dirty="0"/>
          </a:p>
        </p:txBody>
      </p:sp>
      <p:pic>
        <p:nvPicPr>
          <p:cNvPr id="3" name="Content Placeholder 5">
            <a:extLst>
              <a:ext uri="{FF2B5EF4-FFF2-40B4-BE49-F238E27FC236}">
                <a16:creationId xmlns:a16="http://schemas.microsoft.com/office/drawing/2014/main" id="{AFE0F115-C263-5AA8-DFB2-5D2C9B7EC28D}"/>
              </a:ext>
            </a:extLst>
          </p:cNvPr>
          <p:cNvPicPr>
            <a:picLocks noGrp="1" noChangeAspect="1"/>
          </p:cNvPicPr>
          <p:nvPr>
            <p:ph idx="1"/>
          </p:nvPr>
        </p:nvPicPr>
        <p:blipFill>
          <a:blip r:embed="rId3"/>
          <a:stretch>
            <a:fillRect/>
          </a:stretch>
        </p:blipFill>
        <p:spPr>
          <a:xfrm>
            <a:off x="1942198" y="1778000"/>
            <a:ext cx="6256555" cy="4649788"/>
          </a:xfrm>
        </p:spPr>
      </p:pic>
    </p:spTree>
    <p:extLst>
      <p:ext uri="{BB962C8B-B14F-4D97-AF65-F5344CB8AC3E}">
        <p14:creationId xmlns:p14="http://schemas.microsoft.com/office/powerpoint/2010/main" val="1733113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Adult Medication Related Measures</a:t>
            </a:r>
            <a:endParaRPr lang="en-US" b="1" dirty="0"/>
          </a:p>
        </p:txBody>
      </p:sp>
      <p:pic>
        <p:nvPicPr>
          <p:cNvPr id="3" name="Content Placeholder 5">
            <a:extLst>
              <a:ext uri="{FF2B5EF4-FFF2-40B4-BE49-F238E27FC236}">
                <a16:creationId xmlns:a16="http://schemas.microsoft.com/office/drawing/2014/main" id="{DD8ADC7C-6247-DFB3-1A4E-8AB979750396}"/>
              </a:ext>
            </a:extLst>
          </p:cNvPr>
          <p:cNvPicPr>
            <a:picLocks noGrp="1" noChangeAspect="1"/>
          </p:cNvPicPr>
          <p:nvPr>
            <p:ph idx="1"/>
          </p:nvPr>
        </p:nvPicPr>
        <p:blipFill>
          <a:blip r:embed="rId3"/>
          <a:stretch>
            <a:fillRect/>
          </a:stretch>
        </p:blipFill>
        <p:spPr>
          <a:xfrm>
            <a:off x="2047805" y="1778000"/>
            <a:ext cx="6045341" cy="4649788"/>
          </a:xfrm>
        </p:spPr>
      </p:pic>
    </p:spTree>
    <p:extLst>
      <p:ext uri="{BB962C8B-B14F-4D97-AF65-F5344CB8AC3E}">
        <p14:creationId xmlns:p14="http://schemas.microsoft.com/office/powerpoint/2010/main" val="981036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Adult Medication Related Measures</a:t>
            </a:r>
            <a:endParaRPr lang="en-US" b="1" dirty="0"/>
          </a:p>
        </p:txBody>
      </p:sp>
      <p:pic>
        <p:nvPicPr>
          <p:cNvPr id="3" name="Content Placeholder 5">
            <a:extLst>
              <a:ext uri="{FF2B5EF4-FFF2-40B4-BE49-F238E27FC236}">
                <a16:creationId xmlns:a16="http://schemas.microsoft.com/office/drawing/2014/main" id="{8FC60AA3-9DA0-8B50-67CD-09B9F26DF3B9}"/>
              </a:ext>
            </a:extLst>
          </p:cNvPr>
          <p:cNvPicPr>
            <a:picLocks noGrp="1" noChangeAspect="1"/>
          </p:cNvPicPr>
          <p:nvPr>
            <p:ph idx="1"/>
          </p:nvPr>
        </p:nvPicPr>
        <p:blipFill>
          <a:blip r:embed="rId3"/>
          <a:stretch>
            <a:fillRect/>
          </a:stretch>
        </p:blipFill>
        <p:spPr>
          <a:xfrm>
            <a:off x="2158123" y="1778000"/>
            <a:ext cx="5824704" cy="4649788"/>
          </a:xfrm>
        </p:spPr>
      </p:pic>
    </p:spTree>
    <p:extLst>
      <p:ext uri="{BB962C8B-B14F-4D97-AF65-F5344CB8AC3E}">
        <p14:creationId xmlns:p14="http://schemas.microsoft.com/office/powerpoint/2010/main" val="1498828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Adult Medication Related Measures</a:t>
            </a:r>
            <a:endParaRPr lang="en-US" b="1" dirty="0"/>
          </a:p>
        </p:txBody>
      </p:sp>
      <p:pic>
        <p:nvPicPr>
          <p:cNvPr id="3" name="Content Placeholder 6">
            <a:extLst>
              <a:ext uri="{FF2B5EF4-FFF2-40B4-BE49-F238E27FC236}">
                <a16:creationId xmlns:a16="http://schemas.microsoft.com/office/drawing/2014/main" id="{6E242CDA-FAC9-9216-8ED1-91EEA81C386F}"/>
              </a:ext>
            </a:extLst>
          </p:cNvPr>
          <p:cNvPicPr>
            <a:picLocks noGrp="1" noChangeAspect="1"/>
          </p:cNvPicPr>
          <p:nvPr>
            <p:ph idx="1"/>
          </p:nvPr>
        </p:nvPicPr>
        <p:blipFill>
          <a:blip r:embed="rId3"/>
          <a:stretch>
            <a:fillRect/>
          </a:stretch>
        </p:blipFill>
        <p:spPr>
          <a:xfrm>
            <a:off x="961075" y="2127380"/>
            <a:ext cx="8016016" cy="3853541"/>
          </a:xfrm>
        </p:spPr>
      </p:pic>
    </p:spTree>
    <p:extLst>
      <p:ext uri="{BB962C8B-B14F-4D97-AF65-F5344CB8AC3E}">
        <p14:creationId xmlns:p14="http://schemas.microsoft.com/office/powerpoint/2010/main" val="2506197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Searching for solutions – MTM utilization</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Working with multiple MTM platforms</a:t>
            </a:r>
          </a:p>
          <a:p>
            <a:r>
              <a:rPr lang="en-US" sz="2400" dirty="0">
                <a:latin typeface="Segoe UI"/>
                <a:cs typeface="Segoe UI"/>
              </a:rPr>
              <a:t>Working with managed care vendor for Expansion members</a:t>
            </a:r>
          </a:p>
          <a:p>
            <a:r>
              <a:rPr lang="en-US" sz="2400" dirty="0">
                <a:latin typeface="Segoe UI"/>
                <a:cs typeface="Segoe UI"/>
              </a:rPr>
              <a:t>State plan change to remove CE requirement</a:t>
            </a:r>
          </a:p>
          <a:p>
            <a:r>
              <a:rPr lang="en-US" sz="2400" dirty="0">
                <a:latin typeface="Segoe UI"/>
                <a:cs typeface="Segoe UI"/>
              </a:rPr>
              <a:t>Remove separate credentialing process</a:t>
            </a:r>
          </a:p>
          <a:p>
            <a:r>
              <a:rPr lang="en-US" sz="2400" dirty="0">
                <a:latin typeface="Segoe UI"/>
                <a:cs typeface="Segoe UI"/>
              </a:rPr>
              <a:t>Expand member eligibility categories</a:t>
            </a:r>
          </a:p>
          <a:p>
            <a:r>
              <a:rPr lang="en-US" sz="2400" dirty="0">
                <a:latin typeface="Segoe UI"/>
                <a:cs typeface="Segoe UI"/>
              </a:rPr>
              <a:t>Develop MCO referral processes</a:t>
            </a:r>
          </a:p>
          <a:p>
            <a:r>
              <a:rPr lang="en-US" sz="2400" dirty="0">
                <a:latin typeface="Segoe UI"/>
                <a:cs typeface="Segoe UI"/>
              </a:rPr>
              <a:t>Develop outcomes tracking</a:t>
            </a:r>
          </a:p>
          <a:p>
            <a:endParaRPr lang="en-US" sz="2400" dirty="0">
              <a:latin typeface="Segoe UI"/>
              <a:cs typeface="Segoe UI"/>
            </a:endParaRPr>
          </a:p>
          <a:p>
            <a:endParaRPr lang="en-US" sz="2400" dirty="0">
              <a:latin typeface="Segoe UI"/>
              <a:cs typeface="Segoe UI"/>
            </a:endParaRPr>
          </a:p>
        </p:txBody>
      </p:sp>
    </p:spTree>
    <p:extLst>
      <p:ext uri="{BB962C8B-B14F-4D97-AF65-F5344CB8AC3E}">
        <p14:creationId xmlns:p14="http://schemas.microsoft.com/office/powerpoint/2010/main" val="117464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No solutions found yet - Compounding</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Differentiation of professional dispensing fee based on level of effort</a:t>
            </a:r>
          </a:p>
          <a:p>
            <a:r>
              <a:rPr lang="en-US" sz="2400" dirty="0">
                <a:latin typeface="Segoe UI"/>
                <a:cs typeface="Segoe UI"/>
              </a:rPr>
              <a:t>Pricing of ingredients that are not on First Data Bank drug file for pricing</a:t>
            </a:r>
          </a:p>
          <a:p>
            <a:r>
              <a:rPr lang="en-US" sz="2400" dirty="0">
                <a:latin typeface="Segoe UI"/>
                <a:cs typeface="Segoe UI"/>
              </a:rPr>
              <a:t>Stark differences for ingredients between pharmacies</a:t>
            </a:r>
          </a:p>
          <a:p>
            <a:r>
              <a:rPr lang="en-US" sz="2400" dirty="0">
                <a:latin typeface="Segoe UI"/>
                <a:cs typeface="Segoe UI"/>
              </a:rPr>
              <a:t>Compounding lab or no compounding lab</a:t>
            </a:r>
          </a:p>
        </p:txBody>
      </p:sp>
    </p:spTree>
    <p:extLst>
      <p:ext uri="{BB962C8B-B14F-4D97-AF65-F5344CB8AC3E}">
        <p14:creationId xmlns:p14="http://schemas.microsoft.com/office/powerpoint/2010/main" val="2292410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Upcoming Year +</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Eligibility unwinding</a:t>
            </a:r>
          </a:p>
          <a:p>
            <a:pPr lvl="1"/>
            <a:r>
              <a:rPr lang="en-US" sz="2000" dirty="0">
                <a:latin typeface="Segoe UI"/>
                <a:cs typeface="Segoe UI"/>
              </a:rPr>
              <a:t>14 month process for all members to have their eligibility reviewed</a:t>
            </a:r>
          </a:p>
          <a:p>
            <a:r>
              <a:rPr lang="en-US" sz="2400" dirty="0">
                <a:latin typeface="Segoe UI"/>
                <a:cs typeface="Segoe UI"/>
              </a:rPr>
              <a:t>Continued hyper-cost drug use escalation</a:t>
            </a:r>
          </a:p>
          <a:p>
            <a:r>
              <a:rPr lang="en-US" sz="2400" dirty="0">
                <a:latin typeface="Segoe UI"/>
                <a:cs typeface="Segoe UI"/>
              </a:rPr>
              <a:t>Interoperability requirements rolling out</a:t>
            </a:r>
          </a:p>
          <a:p>
            <a:r>
              <a:rPr lang="en-US" sz="2400" dirty="0">
                <a:latin typeface="Segoe UI"/>
                <a:cs typeface="Segoe UI"/>
              </a:rPr>
              <a:t>Challenges with complex medication use and billing (e.g. gene therapies)</a:t>
            </a:r>
          </a:p>
          <a:p>
            <a:r>
              <a:rPr lang="en-US" sz="2400" dirty="0">
                <a:latin typeface="Segoe UI"/>
                <a:cs typeface="Segoe UI"/>
              </a:rPr>
              <a:t>Encouraging pharmacists to enroll</a:t>
            </a:r>
          </a:p>
          <a:p>
            <a:pPr lvl="1"/>
            <a:r>
              <a:rPr lang="en-US" sz="2000" dirty="0">
                <a:latin typeface="Segoe UI"/>
                <a:cs typeface="Segoe UI"/>
              </a:rPr>
              <a:t>Can then prescribe when needed (e.g. vaccines</a:t>
            </a:r>
            <a:r>
              <a:rPr lang="en-US" sz="2000">
                <a:latin typeface="Segoe UI"/>
                <a:cs typeface="Segoe UI"/>
              </a:rPr>
              <a:t>, naloxone nasal spray</a:t>
            </a:r>
            <a:r>
              <a:rPr lang="en-US" sz="2000" dirty="0">
                <a:latin typeface="Segoe UI"/>
                <a:cs typeface="Segoe UI"/>
              </a:rPr>
              <a:t>), MTM</a:t>
            </a:r>
          </a:p>
          <a:p>
            <a:r>
              <a:rPr lang="en-US" sz="2400" dirty="0">
                <a:latin typeface="Segoe UI"/>
                <a:cs typeface="Segoe UI"/>
              </a:rPr>
              <a:t>Recruiting DUR Board members</a:t>
            </a:r>
          </a:p>
        </p:txBody>
      </p:sp>
    </p:spTree>
    <p:extLst>
      <p:ext uri="{BB962C8B-B14F-4D97-AF65-F5344CB8AC3E}">
        <p14:creationId xmlns:p14="http://schemas.microsoft.com/office/powerpoint/2010/main" val="3534692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Pre/Post Assessment Questions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Vaccines are billed to ND Medicaid as</a:t>
            </a:r>
          </a:p>
          <a:p>
            <a:pPr lvl="1"/>
            <a:r>
              <a:rPr lang="en-US" sz="2000" dirty="0">
                <a:latin typeface="Segoe UI"/>
                <a:cs typeface="Segoe UI"/>
              </a:rPr>
              <a:t>Pharmacy claims</a:t>
            </a:r>
          </a:p>
          <a:p>
            <a:pPr lvl="1"/>
            <a:r>
              <a:rPr lang="en-US" sz="2000" dirty="0">
                <a:latin typeface="Segoe UI"/>
                <a:cs typeface="Segoe UI"/>
              </a:rPr>
              <a:t>Medical claims</a:t>
            </a:r>
          </a:p>
          <a:p>
            <a:pPr lvl="1"/>
            <a:r>
              <a:rPr lang="en-US" sz="2000" dirty="0">
                <a:latin typeface="Segoe UI"/>
                <a:cs typeface="Segoe UI"/>
              </a:rPr>
              <a:t>Either</a:t>
            </a:r>
          </a:p>
          <a:p>
            <a:r>
              <a:rPr lang="en-US" sz="2400" dirty="0">
                <a:latin typeface="Segoe UI"/>
                <a:cs typeface="Segoe UI"/>
              </a:rPr>
              <a:t>Traditional Medicaid eligibility can be determined through mmis.nd.gov</a:t>
            </a:r>
          </a:p>
          <a:p>
            <a:pPr lvl="1"/>
            <a:r>
              <a:rPr lang="en-US" sz="2000" dirty="0">
                <a:latin typeface="Segoe UI"/>
                <a:cs typeface="Segoe UI"/>
              </a:rPr>
              <a:t>True</a:t>
            </a:r>
          </a:p>
          <a:p>
            <a:pPr lvl="1"/>
            <a:r>
              <a:rPr lang="en-US" sz="2000" dirty="0">
                <a:latin typeface="Segoe UI"/>
                <a:cs typeface="Segoe UI"/>
              </a:rPr>
              <a:t>False</a:t>
            </a:r>
          </a:p>
          <a:p>
            <a:r>
              <a:rPr lang="en-US" sz="2400" dirty="0">
                <a:latin typeface="Segoe UI"/>
                <a:cs typeface="Segoe UI"/>
              </a:rPr>
              <a:t>The two most important websites for ND Medicaid Rx program information are</a:t>
            </a:r>
          </a:p>
          <a:p>
            <a:pPr lvl="1"/>
            <a:r>
              <a:rPr lang="en-US" sz="2000" dirty="0">
                <a:latin typeface="Segoe UI"/>
                <a:cs typeface="Segoe UI"/>
                <a:hlinkClick r:id="rId3"/>
              </a:rPr>
              <a:t>www.hhs.nd.gov/healthcare/medicaid/providers/pharmacy</a:t>
            </a:r>
            <a:endParaRPr lang="en-US" sz="2000" dirty="0">
              <a:latin typeface="Segoe UI"/>
              <a:cs typeface="Segoe UI"/>
            </a:endParaRPr>
          </a:p>
          <a:p>
            <a:pPr lvl="1"/>
            <a:r>
              <a:rPr lang="en-US" sz="2000" dirty="0">
                <a:latin typeface="Segoe UI"/>
                <a:cs typeface="Segoe UI"/>
                <a:hlinkClick r:id="rId4"/>
              </a:rPr>
              <a:t>www.hidesigns.com/ndmedicaid</a:t>
            </a:r>
            <a:endParaRPr lang="en-US" sz="2000" dirty="0">
              <a:latin typeface="Segoe UI"/>
              <a:cs typeface="Segoe UI"/>
            </a:endParaRPr>
          </a:p>
          <a:p>
            <a:pPr lvl="1"/>
            <a:r>
              <a:rPr lang="en-US" sz="2000" dirty="0">
                <a:latin typeface="Segoe UI"/>
                <a:cs typeface="Segoe UI"/>
                <a:hlinkClick r:id="rId5"/>
              </a:rPr>
              <a:t>www.medicaid.gov/medicaid/prescription-drugs/index.html</a:t>
            </a:r>
            <a:r>
              <a:rPr lang="en-US" sz="2000" dirty="0">
                <a:latin typeface="Segoe UI"/>
                <a:cs typeface="Segoe UI"/>
              </a:rPr>
              <a:t> </a:t>
            </a:r>
          </a:p>
          <a:p>
            <a:pPr lvl="1"/>
            <a:endParaRPr lang="en-US" sz="2000" dirty="0">
              <a:latin typeface="Segoe UI"/>
              <a:cs typeface="Segoe UI"/>
            </a:endParaRPr>
          </a:p>
        </p:txBody>
      </p:sp>
    </p:spTree>
    <p:extLst>
      <p:ext uri="{BB962C8B-B14F-4D97-AF65-F5344CB8AC3E}">
        <p14:creationId xmlns:p14="http://schemas.microsoft.com/office/powerpoint/2010/main" val="2142096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Pre/Post Assessment Questions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Vaccines are billed to ND Medicaid as</a:t>
            </a:r>
          </a:p>
          <a:p>
            <a:pPr lvl="1"/>
            <a:r>
              <a:rPr lang="en-US" sz="2000" dirty="0">
                <a:latin typeface="Segoe UI"/>
                <a:cs typeface="Segoe UI"/>
              </a:rPr>
              <a:t>Pharmacy claims</a:t>
            </a:r>
          </a:p>
          <a:p>
            <a:pPr lvl="1"/>
            <a:r>
              <a:rPr lang="en-US" sz="2000" b="1" u="sng" dirty="0">
                <a:highlight>
                  <a:srgbClr val="FFFF00"/>
                </a:highlight>
                <a:latin typeface="Segoe UI"/>
                <a:cs typeface="Segoe UI"/>
              </a:rPr>
              <a:t>Medical claims</a:t>
            </a:r>
          </a:p>
          <a:p>
            <a:pPr lvl="1"/>
            <a:r>
              <a:rPr lang="en-US" sz="2000" dirty="0">
                <a:latin typeface="Segoe UI"/>
                <a:cs typeface="Segoe UI"/>
              </a:rPr>
              <a:t>Either</a:t>
            </a:r>
          </a:p>
          <a:p>
            <a:r>
              <a:rPr lang="en-US" sz="2400" dirty="0">
                <a:latin typeface="Segoe UI"/>
                <a:cs typeface="Segoe UI"/>
              </a:rPr>
              <a:t>Traditional Medicaid eligibility can be determined through mmis.nd.gov</a:t>
            </a:r>
          </a:p>
          <a:p>
            <a:pPr lvl="1"/>
            <a:r>
              <a:rPr lang="en-US" sz="2000" dirty="0">
                <a:latin typeface="Segoe UI"/>
                <a:cs typeface="Segoe UI"/>
              </a:rPr>
              <a:t>True</a:t>
            </a:r>
          </a:p>
          <a:p>
            <a:pPr lvl="1"/>
            <a:r>
              <a:rPr lang="en-US" sz="2000" dirty="0">
                <a:latin typeface="Segoe UI"/>
                <a:cs typeface="Segoe UI"/>
              </a:rPr>
              <a:t>False</a:t>
            </a:r>
          </a:p>
          <a:p>
            <a:r>
              <a:rPr lang="en-US" sz="2400" dirty="0">
                <a:latin typeface="Segoe UI"/>
                <a:cs typeface="Segoe UI"/>
              </a:rPr>
              <a:t>The two most important websites for ND Medicaid Rx program information are</a:t>
            </a:r>
          </a:p>
          <a:p>
            <a:pPr lvl="1"/>
            <a:r>
              <a:rPr lang="en-US" sz="2000" dirty="0">
                <a:latin typeface="Segoe UI"/>
                <a:cs typeface="Segoe UI"/>
                <a:hlinkClick r:id="rId3"/>
              </a:rPr>
              <a:t>www.hhs.nd.gov/healthcare/medicaid/providers/pharmacy</a:t>
            </a:r>
            <a:endParaRPr lang="en-US" sz="2000" dirty="0">
              <a:latin typeface="Segoe UI"/>
              <a:cs typeface="Segoe UI"/>
            </a:endParaRPr>
          </a:p>
          <a:p>
            <a:pPr lvl="1"/>
            <a:r>
              <a:rPr lang="en-US" sz="2000" dirty="0">
                <a:latin typeface="Segoe UI"/>
                <a:cs typeface="Segoe UI"/>
                <a:hlinkClick r:id="rId4"/>
              </a:rPr>
              <a:t>www.hidesigns.com/ndmedicaid</a:t>
            </a:r>
            <a:endParaRPr lang="en-US" sz="2000" dirty="0">
              <a:latin typeface="Segoe UI"/>
              <a:cs typeface="Segoe UI"/>
            </a:endParaRPr>
          </a:p>
          <a:p>
            <a:pPr lvl="1"/>
            <a:r>
              <a:rPr lang="en-US" sz="2000" dirty="0">
                <a:latin typeface="Segoe UI"/>
                <a:cs typeface="Segoe UI"/>
                <a:hlinkClick r:id="rId5"/>
              </a:rPr>
              <a:t>www.medicaid.gov/medicaid/prescription-drugs/index.html</a:t>
            </a:r>
            <a:r>
              <a:rPr lang="en-US" sz="2000" dirty="0">
                <a:latin typeface="Segoe UI"/>
                <a:cs typeface="Segoe UI"/>
              </a:rPr>
              <a:t> </a:t>
            </a:r>
          </a:p>
          <a:p>
            <a:pPr lvl="1"/>
            <a:endParaRPr lang="en-US" sz="2000" dirty="0">
              <a:latin typeface="Segoe UI"/>
              <a:cs typeface="Segoe UI"/>
            </a:endParaRPr>
          </a:p>
        </p:txBody>
      </p:sp>
    </p:spTree>
    <p:extLst>
      <p:ext uri="{BB962C8B-B14F-4D97-AF65-F5344CB8AC3E}">
        <p14:creationId xmlns:p14="http://schemas.microsoft.com/office/powerpoint/2010/main" val="1313669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Pre/Post Assessment Questions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Vaccines are billed to ND Medicaid as</a:t>
            </a:r>
          </a:p>
          <a:p>
            <a:pPr lvl="1"/>
            <a:r>
              <a:rPr lang="en-US" sz="2000" dirty="0">
                <a:latin typeface="Segoe UI"/>
                <a:cs typeface="Segoe UI"/>
              </a:rPr>
              <a:t>Pharmacy claims</a:t>
            </a:r>
          </a:p>
          <a:p>
            <a:pPr lvl="1"/>
            <a:r>
              <a:rPr lang="en-US" sz="2000" b="1" u="sng" dirty="0">
                <a:highlight>
                  <a:srgbClr val="FFFF00"/>
                </a:highlight>
                <a:latin typeface="Segoe UI"/>
                <a:cs typeface="Segoe UI"/>
              </a:rPr>
              <a:t>Medical claims</a:t>
            </a:r>
          </a:p>
          <a:p>
            <a:pPr lvl="1"/>
            <a:r>
              <a:rPr lang="en-US" sz="2000" dirty="0">
                <a:latin typeface="Segoe UI"/>
                <a:cs typeface="Segoe UI"/>
              </a:rPr>
              <a:t>Either</a:t>
            </a:r>
          </a:p>
          <a:p>
            <a:r>
              <a:rPr lang="en-US" sz="2400" dirty="0">
                <a:latin typeface="Segoe UI"/>
                <a:cs typeface="Segoe UI"/>
              </a:rPr>
              <a:t>Traditional Medicaid eligibility can be determined through mmis.nd.gov</a:t>
            </a:r>
          </a:p>
          <a:p>
            <a:pPr lvl="1"/>
            <a:r>
              <a:rPr lang="en-US" sz="2000" b="1" u="sng" dirty="0">
                <a:highlight>
                  <a:srgbClr val="FFFF00"/>
                </a:highlight>
                <a:latin typeface="Segoe UI"/>
                <a:cs typeface="Segoe UI"/>
              </a:rPr>
              <a:t>True</a:t>
            </a:r>
          </a:p>
          <a:p>
            <a:pPr lvl="1"/>
            <a:r>
              <a:rPr lang="en-US" sz="2000" dirty="0">
                <a:latin typeface="Segoe UI"/>
                <a:cs typeface="Segoe UI"/>
              </a:rPr>
              <a:t>False</a:t>
            </a:r>
          </a:p>
          <a:p>
            <a:r>
              <a:rPr lang="en-US" sz="2400" dirty="0">
                <a:latin typeface="Segoe UI"/>
                <a:cs typeface="Segoe UI"/>
              </a:rPr>
              <a:t>The two most important websites for ND Medicaid Rx program information are</a:t>
            </a:r>
          </a:p>
          <a:p>
            <a:pPr lvl="1"/>
            <a:r>
              <a:rPr lang="en-US" sz="2000" dirty="0">
                <a:latin typeface="Segoe UI"/>
                <a:cs typeface="Segoe UI"/>
                <a:hlinkClick r:id="rId3"/>
              </a:rPr>
              <a:t>www.hhs.nd.gov/healthcare/medicaid/providers/pharmacy</a:t>
            </a:r>
            <a:endParaRPr lang="en-US" sz="2000" dirty="0">
              <a:latin typeface="Segoe UI"/>
              <a:cs typeface="Segoe UI"/>
            </a:endParaRPr>
          </a:p>
          <a:p>
            <a:pPr lvl="1"/>
            <a:r>
              <a:rPr lang="en-US" sz="2000" dirty="0">
                <a:latin typeface="Segoe UI"/>
                <a:cs typeface="Segoe UI"/>
                <a:hlinkClick r:id="rId4"/>
              </a:rPr>
              <a:t>www.hidesigns.com/ndmedicaid</a:t>
            </a:r>
            <a:endParaRPr lang="en-US" sz="2000" dirty="0">
              <a:latin typeface="Segoe UI"/>
              <a:cs typeface="Segoe UI"/>
            </a:endParaRPr>
          </a:p>
          <a:p>
            <a:pPr lvl="1"/>
            <a:r>
              <a:rPr lang="en-US" sz="2000" dirty="0">
                <a:latin typeface="Segoe UI"/>
                <a:cs typeface="Segoe UI"/>
                <a:hlinkClick r:id="rId5"/>
              </a:rPr>
              <a:t>www.medicaid.gov/medicaid/prescription-drugs/index.html</a:t>
            </a:r>
            <a:r>
              <a:rPr lang="en-US" sz="2000" dirty="0">
                <a:latin typeface="Segoe UI"/>
                <a:cs typeface="Segoe UI"/>
              </a:rPr>
              <a:t> </a:t>
            </a:r>
          </a:p>
          <a:p>
            <a:pPr lvl="1"/>
            <a:endParaRPr lang="en-US" sz="2000" dirty="0">
              <a:latin typeface="Segoe UI"/>
              <a:cs typeface="Segoe UI"/>
            </a:endParaRPr>
          </a:p>
        </p:txBody>
      </p:sp>
    </p:spTree>
    <p:extLst>
      <p:ext uri="{BB962C8B-B14F-4D97-AF65-F5344CB8AC3E}">
        <p14:creationId xmlns:p14="http://schemas.microsoft.com/office/powerpoint/2010/main" val="123798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Pre/Post Assessment Questions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Vaccines are billed to ND Medicaid as</a:t>
            </a:r>
          </a:p>
          <a:p>
            <a:pPr lvl="1"/>
            <a:r>
              <a:rPr lang="en-US" sz="2000" dirty="0">
                <a:latin typeface="Segoe UI"/>
                <a:cs typeface="Segoe UI"/>
              </a:rPr>
              <a:t>Pharmacy claims</a:t>
            </a:r>
          </a:p>
          <a:p>
            <a:pPr lvl="1"/>
            <a:r>
              <a:rPr lang="en-US" sz="2000" dirty="0">
                <a:latin typeface="Segoe UI"/>
                <a:cs typeface="Segoe UI"/>
              </a:rPr>
              <a:t>Medical claims</a:t>
            </a:r>
          </a:p>
          <a:p>
            <a:pPr lvl="1"/>
            <a:r>
              <a:rPr lang="en-US" sz="2000" dirty="0">
                <a:latin typeface="Segoe UI"/>
                <a:cs typeface="Segoe UI"/>
              </a:rPr>
              <a:t>Either</a:t>
            </a:r>
          </a:p>
          <a:p>
            <a:r>
              <a:rPr lang="en-US" sz="2400" dirty="0">
                <a:latin typeface="Segoe UI"/>
                <a:cs typeface="Segoe UI"/>
              </a:rPr>
              <a:t>Traditional Medicaid eligibility can be determined through mmis.nd.gov</a:t>
            </a:r>
          </a:p>
          <a:p>
            <a:pPr lvl="1"/>
            <a:r>
              <a:rPr lang="en-US" sz="2000" dirty="0">
                <a:latin typeface="Segoe UI"/>
                <a:cs typeface="Segoe UI"/>
              </a:rPr>
              <a:t>True</a:t>
            </a:r>
          </a:p>
          <a:p>
            <a:pPr lvl="1"/>
            <a:r>
              <a:rPr lang="en-US" sz="2000" dirty="0">
                <a:latin typeface="Segoe UI"/>
                <a:cs typeface="Segoe UI"/>
              </a:rPr>
              <a:t>False</a:t>
            </a:r>
          </a:p>
          <a:p>
            <a:r>
              <a:rPr lang="en-US" sz="2400" dirty="0">
                <a:latin typeface="Segoe UI"/>
                <a:cs typeface="Segoe UI"/>
              </a:rPr>
              <a:t>The two most important websites for ND Medicaid Rx program information are</a:t>
            </a:r>
          </a:p>
          <a:p>
            <a:pPr lvl="1"/>
            <a:r>
              <a:rPr lang="en-US" sz="2000" dirty="0">
                <a:latin typeface="Segoe UI"/>
                <a:cs typeface="Segoe UI"/>
                <a:hlinkClick r:id="rId3"/>
              </a:rPr>
              <a:t>www.hhs.nd.gov/healthcare/medicaid/providers/pharmacy</a:t>
            </a:r>
            <a:endParaRPr lang="en-US" sz="2000" dirty="0">
              <a:latin typeface="Segoe UI"/>
              <a:cs typeface="Segoe UI"/>
            </a:endParaRPr>
          </a:p>
          <a:p>
            <a:pPr lvl="1"/>
            <a:r>
              <a:rPr lang="en-US" sz="2000" dirty="0">
                <a:latin typeface="Segoe UI"/>
                <a:cs typeface="Segoe UI"/>
                <a:hlinkClick r:id="rId4"/>
              </a:rPr>
              <a:t>www.hidesigns.com/ndmedicaid</a:t>
            </a:r>
            <a:endParaRPr lang="en-US" sz="2000" dirty="0">
              <a:latin typeface="Segoe UI"/>
              <a:cs typeface="Segoe UI"/>
            </a:endParaRPr>
          </a:p>
          <a:p>
            <a:pPr lvl="1"/>
            <a:r>
              <a:rPr lang="en-US" sz="2000" dirty="0">
                <a:latin typeface="Segoe UI"/>
                <a:cs typeface="Segoe UI"/>
                <a:hlinkClick r:id="rId5"/>
              </a:rPr>
              <a:t>www.medicaid.gov/medicaid/prescription-drugs/index.html</a:t>
            </a:r>
            <a:r>
              <a:rPr lang="en-US" sz="2000" dirty="0">
                <a:latin typeface="Segoe UI"/>
                <a:cs typeface="Segoe UI"/>
              </a:rPr>
              <a:t> </a:t>
            </a:r>
          </a:p>
          <a:p>
            <a:pPr lvl="1"/>
            <a:endParaRPr lang="en-US" sz="2000" dirty="0">
              <a:latin typeface="Segoe UI"/>
              <a:cs typeface="Segoe UI"/>
            </a:endParaRPr>
          </a:p>
        </p:txBody>
      </p:sp>
    </p:spTree>
    <p:extLst>
      <p:ext uri="{BB962C8B-B14F-4D97-AF65-F5344CB8AC3E}">
        <p14:creationId xmlns:p14="http://schemas.microsoft.com/office/powerpoint/2010/main" val="120719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Pre/Post Assessment Questions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Vaccines are billed to ND Medicaid as</a:t>
            </a:r>
          </a:p>
          <a:p>
            <a:pPr lvl="1"/>
            <a:r>
              <a:rPr lang="en-US" sz="2000" dirty="0">
                <a:latin typeface="Segoe UI"/>
                <a:cs typeface="Segoe UI"/>
              </a:rPr>
              <a:t>Pharmacy claims</a:t>
            </a:r>
          </a:p>
          <a:p>
            <a:pPr lvl="1"/>
            <a:r>
              <a:rPr lang="en-US" sz="2000" b="1" u="sng" dirty="0">
                <a:highlight>
                  <a:srgbClr val="FFFF00"/>
                </a:highlight>
                <a:latin typeface="Segoe UI"/>
                <a:cs typeface="Segoe UI"/>
              </a:rPr>
              <a:t>Medical claims</a:t>
            </a:r>
          </a:p>
          <a:p>
            <a:pPr lvl="1"/>
            <a:r>
              <a:rPr lang="en-US" sz="2000" dirty="0">
                <a:latin typeface="Segoe UI"/>
                <a:cs typeface="Segoe UI"/>
              </a:rPr>
              <a:t>Either</a:t>
            </a:r>
          </a:p>
          <a:p>
            <a:r>
              <a:rPr lang="en-US" sz="2400" dirty="0">
                <a:latin typeface="Segoe UI"/>
                <a:cs typeface="Segoe UI"/>
              </a:rPr>
              <a:t>Traditional Medicaid eligibility can be determined through mmis.nd.gov</a:t>
            </a:r>
          </a:p>
          <a:p>
            <a:pPr lvl="1"/>
            <a:r>
              <a:rPr lang="en-US" sz="2000" b="1" u="sng" dirty="0">
                <a:highlight>
                  <a:srgbClr val="FFFF00"/>
                </a:highlight>
                <a:latin typeface="Segoe UI"/>
                <a:cs typeface="Segoe UI"/>
              </a:rPr>
              <a:t>True</a:t>
            </a:r>
          </a:p>
          <a:p>
            <a:pPr lvl="1"/>
            <a:r>
              <a:rPr lang="en-US" sz="2000" dirty="0">
                <a:latin typeface="Segoe UI"/>
                <a:cs typeface="Segoe UI"/>
              </a:rPr>
              <a:t>False</a:t>
            </a:r>
          </a:p>
          <a:p>
            <a:r>
              <a:rPr lang="en-US" sz="2400" dirty="0">
                <a:latin typeface="Segoe UI"/>
                <a:cs typeface="Segoe UI"/>
              </a:rPr>
              <a:t>The two most important websites for ND Medicaid Rx program information are</a:t>
            </a:r>
          </a:p>
          <a:p>
            <a:pPr lvl="1"/>
            <a:r>
              <a:rPr lang="en-US" sz="2000" dirty="0">
                <a:highlight>
                  <a:srgbClr val="FFFF00"/>
                </a:highlight>
                <a:latin typeface="Segoe UI"/>
                <a:cs typeface="Segoe UI"/>
                <a:hlinkClick r:id="rId3"/>
              </a:rPr>
              <a:t>www.hhs.nd.gov/healthcare/medicaid/providers/pharmacy</a:t>
            </a:r>
            <a:endParaRPr lang="en-US" sz="2000" dirty="0">
              <a:highlight>
                <a:srgbClr val="FFFF00"/>
              </a:highlight>
              <a:latin typeface="Segoe UI"/>
              <a:cs typeface="Segoe UI"/>
            </a:endParaRPr>
          </a:p>
          <a:p>
            <a:pPr lvl="1"/>
            <a:r>
              <a:rPr lang="en-US" sz="2000" dirty="0">
                <a:highlight>
                  <a:srgbClr val="FFFF00"/>
                </a:highlight>
                <a:latin typeface="Segoe UI"/>
                <a:cs typeface="Segoe UI"/>
                <a:hlinkClick r:id="rId4"/>
              </a:rPr>
              <a:t>www.hidesigns.com/ndmedicaid</a:t>
            </a:r>
            <a:endParaRPr lang="en-US" sz="2000" dirty="0">
              <a:highlight>
                <a:srgbClr val="FFFF00"/>
              </a:highlight>
              <a:latin typeface="Segoe UI"/>
              <a:cs typeface="Segoe UI"/>
            </a:endParaRPr>
          </a:p>
          <a:p>
            <a:pPr lvl="1"/>
            <a:r>
              <a:rPr lang="en-US" sz="2000" dirty="0">
                <a:latin typeface="Segoe UI"/>
                <a:cs typeface="Segoe UI"/>
                <a:hlinkClick r:id="rId5"/>
              </a:rPr>
              <a:t>www.medicaid.gov/medicaid/prescription-drugs/index.html</a:t>
            </a:r>
            <a:r>
              <a:rPr lang="en-US" sz="2000" dirty="0">
                <a:latin typeface="Segoe UI"/>
                <a:cs typeface="Segoe UI"/>
              </a:rPr>
              <a:t> </a:t>
            </a:r>
          </a:p>
          <a:p>
            <a:pPr lvl="1"/>
            <a:endParaRPr lang="en-US" sz="2000" dirty="0">
              <a:latin typeface="Segoe UI"/>
              <a:cs typeface="Segoe UI"/>
            </a:endParaRPr>
          </a:p>
        </p:txBody>
      </p:sp>
    </p:spTree>
    <p:extLst>
      <p:ext uri="{BB962C8B-B14F-4D97-AF65-F5344CB8AC3E}">
        <p14:creationId xmlns:p14="http://schemas.microsoft.com/office/powerpoint/2010/main" val="1758740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BE822F2-E310-5589-92AA-B44B0764D78C}"/>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a:t>Questions</a:t>
            </a:r>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Content Placeholder 14">
            <a:extLst>
              <a:ext uri="{FF2B5EF4-FFF2-40B4-BE49-F238E27FC236}">
                <a16:creationId xmlns:a16="http://schemas.microsoft.com/office/drawing/2014/main" id="{1282201D-FA06-FD42-A0C4-73753E0374FA}"/>
              </a:ext>
            </a:extLst>
          </p:cNvPr>
          <p:cNvSpPr>
            <a:spLocks noGrp="1"/>
          </p:cNvSpPr>
          <p:nvPr>
            <p:ph sz="half" idx="2"/>
          </p:nvPr>
        </p:nvSpPr>
        <p:spPr>
          <a:xfrm>
            <a:off x="411479" y="2688336"/>
            <a:ext cx="4498848" cy="3584448"/>
          </a:xfrm>
        </p:spPr>
        <p:txBody>
          <a:bodyPr vert="horz" lIns="91440" tIns="45720" rIns="91440" bIns="45720" rtlCol="0" anchor="t">
            <a:normAutofit/>
          </a:bodyPr>
          <a:lstStyle/>
          <a:p>
            <a:r>
              <a:rPr lang="en-US" sz="1800" dirty="0">
                <a:hlinkClick r:id="rId2"/>
              </a:rPr>
              <a:t>bjoyce@nd.gov</a:t>
            </a:r>
            <a:endParaRPr lang="en-US" sz="1800" dirty="0"/>
          </a:p>
          <a:p>
            <a:r>
              <a:rPr lang="en-US" sz="1800" dirty="0"/>
              <a:t>701-328-4023</a:t>
            </a:r>
          </a:p>
        </p:txBody>
      </p:sp>
      <p:pic>
        <p:nvPicPr>
          <p:cNvPr id="14" name="Content Placeholder 13" descr="A picture containing tree, outdoor, sky, grass&#10;&#10;Description automatically generated">
            <a:extLst>
              <a:ext uri="{FF2B5EF4-FFF2-40B4-BE49-F238E27FC236}">
                <a16:creationId xmlns:a16="http://schemas.microsoft.com/office/drawing/2014/main" id="{6538735C-4019-D8E1-524B-511553A455A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16" r="23100"/>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42510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Medicaid history in 30 seconds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2400" dirty="0">
                <a:latin typeface="Segoe UI"/>
                <a:cs typeface="Segoe UI"/>
              </a:rPr>
              <a:t>“Authorized by Title XIX of the Social Security Act, Medicaid was signed into law in 1965 alongside Medicare”</a:t>
            </a:r>
          </a:p>
          <a:p>
            <a:pPr lvl="1"/>
            <a:r>
              <a:rPr lang="en-US" sz="2000" dirty="0">
                <a:latin typeface="Segoe UI"/>
                <a:cs typeface="Segoe UI"/>
                <a:hlinkClick r:id="rId3"/>
              </a:rPr>
              <a:t>https://www.medicaid.gov/about-us/program-history/index.html</a:t>
            </a:r>
            <a:r>
              <a:rPr lang="en-US" sz="2000" dirty="0">
                <a:latin typeface="Segoe UI"/>
                <a:cs typeface="Segoe UI"/>
              </a:rPr>
              <a:t> </a:t>
            </a:r>
          </a:p>
          <a:p>
            <a:r>
              <a:rPr lang="en-US" sz="2400" dirty="0">
                <a:latin typeface="Segoe UI"/>
                <a:cs typeface="Segoe UI"/>
              </a:rPr>
              <a:t>OBRA ‘90 brought about the modern Medicaid pharmacy program</a:t>
            </a:r>
          </a:p>
          <a:p>
            <a:pPr lvl="1"/>
            <a:r>
              <a:rPr lang="en-US" sz="2000" dirty="0">
                <a:latin typeface="Segoe UI"/>
                <a:cs typeface="Segoe UI"/>
              </a:rPr>
              <a:t>Counseling requirement</a:t>
            </a:r>
          </a:p>
          <a:p>
            <a:pPr lvl="1"/>
            <a:r>
              <a:rPr lang="en-US" sz="2000" dirty="0">
                <a:latin typeface="Segoe UI"/>
                <a:cs typeface="Segoe UI"/>
              </a:rPr>
              <a:t>Medicaid Drug Rebate Program</a:t>
            </a:r>
          </a:p>
          <a:p>
            <a:pPr lvl="1"/>
            <a:r>
              <a:rPr lang="en-US" sz="2000" dirty="0">
                <a:latin typeface="Segoe UI"/>
                <a:cs typeface="Segoe UI"/>
              </a:rPr>
              <a:t>Electronic claim processing</a:t>
            </a:r>
          </a:p>
          <a:p>
            <a:pPr lvl="1"/>
            <a:r>
              <a:rPr lang="en-US" sz="2000" dirty="0" err="1">
                <a:latin typeface="Segoe UI"/>
                <a:cs typeface="Segoe UI"/>
              </a:rPr>
              <a:t>ProDUR</a:t>
            </a:r>
            <a:r>
              <a:rPr lang="en-US" sz="2000" dirty="0">
                <a:latin typeface="Segoe UI"/>
                <a:cs typeface="Segoe UI"/>
              </a:rPr>
              <a:t> and </a:t>
            </a:r>
            <a:r>
              <a:rPr lang="en-US" sz="2000" dirty="0" err="1">
                <a:latin typeface="Segoe UI"/>
                <a:cs typeface="Segoe UI"/>
              </a:rPr>
              <a:t>RetroDUR</a:t>
            </a:r>
            <a:r>
              <a:rPr lang="en-US" sz="2000" dirty="0">
                <a:latin typeface="Segoe UI"/>
                <a:cs typeface="Segoe UI"/>
              </a:rPr>
              <a:t> programs</a:t>
            </a:r>
          </a:p>
        </p:txBody>
      </p:sp>
      <p:sp>
        <p:nvSpPr>
          <p:cNvPr id="5" name="TextBox 4">
            <a:extLst>
              <a:ext uri="{FF2B5EF4-FFF2-40B4-BE49-F238E27FC236}">
                <a16:creationId xmlns:a16="http://schemas.microsoft.com/office/drawing/2014/main" id="{D6EBD474-02C2-5E8F-5D7A-0A3744A80B07}"/>
              </a:ext>
            </a:extLst>
          </p:cNvPr>
          <p:cNvSpPr txBox="1"/>
          <p:nvPr/>
        </p:nvSpPr>
        <p:spPr>
          <a:xfrm>
            <a:off x="193964" y="6369181"/>
            <a:ext cx="6096000" cy="230832"/>
          </a:xfrm>
          <a:prstGeom prst="rect">
            <a:avLst/>
          </a:prstGeom>
          <a:noFill/>
        </p:spPr>
        <p:txBody>
          <a:bodyPr wrap="square">
            <a:spAutoFit/>
          </a:bodyPr>
          <a:lstStyle/>
          <a:p>
            <a:r>
              <a:rPr lang="en-US" sz="900" dirty="0"/>
              <a:t>https://www.congress.gov/bill/101st-congress/house-bill/5835</a:t>
            </a:r>
          </a:p>
        </p:txBody>
      </p:sp>
    </p:spTree>
    <p:extLst>
      <p:ext uri="{BB962C8B-B14F-4D97-AF65-F5344CB8AC3E}">
        <p14:creationId xmlns:p14="http://schemas.microsoft.com/office/powerpoint/2010/main" val="347018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Current and Future Challenges - Drugs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3200" dirty="0">
                <a:latin typeface="Segoe UI"/>
                <a:cs typeface="Segoe UI"/>
              </a:rPr>
              <a:t>The spend from hyper-cost drugs continues to climb</a:t>
            </a:r>
          </a:p>
        </p:txBody>
      </p:sp>
      <p:graphicFrame>
        <p:nvGraphicFramePr>
          <p:cNvPr id="4" name="Chart 3">
            <a:extLst>
              <a:ext uri="{FF2B5EF4-FFF2-40B4-BE49-F238E27FC236}">
                <a16:creationId xmlns:a16="http://schemas.microsoft.com/office/drawing/2014/main" id="{243F93D5-678B-4152-8DC7-38D189C9276A}"/>
              </a:ext>
            </a:extLst>
          </p:cNvPr>
          <p:cNvGraphicFramePr>
            <a:graphicFrameLocks/>
          </p:cNvGraphicFramePr>
          <p:nvPr>
            <p:extLst>
              <p:ext uri="{D42A27DB-BD31-4B8C-83A1-F6EECF244321}">
                <p14:modId xmlns:p14="http://schemas.microsoft.com/office/powerpoint/2010/main" val="550163164"/>
              </p:ext>
            </p:extLst>
          </p:nvPr>
        </p:nvGraphicFramePr>
        <p:xfrm>
          <a:off x="1430305" y="2499535"/>
          <a:ext cx="7769679" cy="3625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90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Current and Future Challenges - Drugs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3200" dirty="0">
                <a:latin typeface="Segoe UI"/>
                <a:cs typeface="Segoe UI"/>
              </a:rPr>
              <a:t>The % spend from hyper-cost drugs continues to climb</a:t>
            </a:r>
          </a:p>
        </p:txBody>
      </p:sp>
      <p:graphicFrame>
        <p:nvGraphicFramePr>
          <p:cNvPr id="5" name="Chart 4">
            <a:extLst>
              <a:ext uri="{FF2B5EF4-FFF2-40B4-BE49-F238E27FC236}">
                <a16:creationId xmlns:a16="http://schemas.microsoft.com/office/drawing/2014/main" id="{C2F85690-CF9F-4C1F-809C-AA8EAFBD6797}"/>
              </a:ext>
            </a:extLst>
          </p:cNvPr>
          <p:cNvGraphicFramePr>
            <a:graphicFrameLocks/>
          </p:cNvGraphicFramePr>
          <p:nvPr>
            <p:extLst>
              <p:ext uri="{D42A27DB-BD31-4B8C-83A1-F6EECF244321}">
                <p14:modId xmlns:p14="http://schemas.microsoft.com/office/powerpoint/2010/main" val="3553989049"/>
              </p:ext>
            </p:extLst>
          </p:nvPr>
        </p:nvGraphicFramePr>
        <p:xfrm>
          <a:off x="1690979" y="2405158"/>
          <a:ext cx="7620972" cy="36597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240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AAE1-9380-6A78-DF00-9180766F279D}"/>
              </a:ext>
            </a:extLst>
          </p:cNvPr>
          <p:cNvSpPr>
            <a:spLocks noGrp="1"/>
          </p:cNvSpPr>
          <p:nvPr>
            <p:ph type="title"/>
          </p:nvPr>
        </p:nvSpPr>
        <p:spPr/>
        <p:txBody>
          <a:bodyPr>
            <a:normAutofit fontScale="90000"/>
          </a:bodyPr>
          <a:lstStyle/>
          <a:p>
            <a:r>
              <a:rPr lang="en-US" b="1" dirty="0">
                <a:latin typeface="Segoe UI"/>
                <a:cs typeface="Segoe UI"/>
              </a:rPr>
              <a:t>Current and Future Challenges - Drugs</a:t>
            </a:r>
            <a:endParaRPr lang="en-US" b="1" dirty="0"/>
          </a:p>
        </p:txBody>
      </p:sp>
      <p:sp>
        <p:nvSpPr>
          <p:cNvPr id="3" name="Content Placeholder 2">
            <a:extLst>
              <a:ext uri="{FF2B5EF4-FFF2-40B4-BE49-F238E27FC236}">
                <a16:creationId xmlns:a16="http://schemas.microsoft.com/office/drawing/2014/main" id="{552EFCBE-4668-954D-67DF-73449A8CAC40}"/>
              </a:ext>
            </a:extLst>
          </p:cNvPr>
          <p:cNvSpPr>
            <a:spLocks noGrp="1"/>
          </p:cNvSpPr>
          <p:nvPr>
            <p:ph idx="1"/>
          </p:nvPr>
        </p:nvSpPr>
        <p:spPr>
          <a:xfrm>
            <a:off x="245559" y="1711036"/>
            <a:ext cx="11772206" cy="4199788"/>
          </a:xfrm>
        </p:spPr>
        <p:txBody>
          <a:bodyPr vert="horz" lIns="91440" tIns="45720" rIns="91440" bIns="45720" rtlCol="0" anchor="t">
            <a:noAutofit/>
          </a:bodyPr>
          <a:lstStyle/>
          <a:p>
            <a:r>
              <a:rPr lang="en-US" sz="3200" dirty="0">
                <a:latin typeface="Segoe UI"/>
                <a:cs typeface="Segoe UI"/>
              </a:rPr>
              <a:t>30 drugs make up 47% of the Medicaid drug budget</a:t>
            </a:r>
          </a:p>
        </p:txBody>
      </p:sp>
      <p:graphicFrame>
        <p:nvGraphicFramePr>
          <p:cNvPr id="5" name="Table 5">
            <a:extLst>
              <a:ext uri="{FF2B5EF4-FFF2-40B4-BE49-F238E27FC236}">
                <a16:creationId xmlns:a16="http://schemas.microsoft.com/office/drawing/2014/main" id="{B90A88AF-3D55-FE98-ACF6-CACF3D56E081}"/>
              </a:ext>
            </a:extLst>
          </p:cNvPr>
          <p:cNvGraphicFramePr>
            <a:graphicFrameLocks noGrp="1"/>
          </p:cNvGraphicFramePr>
          <p:nvPr>
            <p:extLst>
              <p:ext uri="{D42A27DB-BD31-4B8C-83A1-F6EECF244321}">
                <p14:modId xmlns:p14="http://schemas.microsoft.com/office/powerpoint/2010/main" val="2200654342"/>
              </p:ext>
            </p:extLst>
          </p:nvPr>
        </p:nvGraphicFramePr>
        <p:xfrm>
          <a:off x="485338" y="2423321"/>
          <a:ext cx="8965970" cy="3759200"/>
        </p:xfrm>
        <a:graphic>
          <a:graphicData uri="http://schemas.openxmlformats.org/drawingml/2006/table">
            <a:tbl>
              <a:tblPr firstRow="1" bandRow="1">
                <a:tableStyleId>{3B4B98B0-60AC-42C2-AFA5-B58CD77FA1E5}</a:tableStyleId>
              </a:tblPr>
              <a:tblGrid>
                <a:gridCol w="1446381">
                  <a:extLst>
                    <a:ext uri="{9D8B030D-6E8A-4147-A177-3AD203B41FA5}">
                      <a16:colId xmlns:a16="http://schemas.microsoft.com/office/drawing/2014/main" val="1341683924"/>
                    </a:ext>
                  </a:extLst>
                </a:gridCol>
                <a:gridCol w="1377538">
                  <a:extLst>
                    <a:ext uri="{9D8B030D-6E8A-4147-A177-3AD203B41FA5}">
                      <a16:colId xmlns:a16="http://schemas.microsoft.com/office/drawing/2014/main" val="2741005884"/>
                    </a:ext>
                  </a:extLst>
                </a:gridCol>
                <a:gridCol w="1777340">
                  <a:extLst>
                    <a:ext uri="{9D8B030D-6E8A-4147-A177-3AD203B41FA5}">
                      <a16:colId xmlns:a16="http://schemas.microsoft.com/office/drawing/2014/main" val="504811490"/>
                    </a:ext>
                  </a:extLst>
                </a:gridCol>
                <a:gridCol w="1999013">
                  <a:extLst>
                    <a:ext uri="{9D8B030D-6E8A-4147-A177-3AD203B41FA5}">
                      <a16:colId xmlns:a16="http://schemas.microsoft.com/office/drawing/2014/main" val="1964855249"/>
                    </a:ext>
                  </a:extLst>
                </a:gridCol>
                <a:gridCol w="2365698">
                  <a:extLst>
                    <a:ext uri="{9D8B030D-6E8A-4147-A177-3AD203B41FA5}">
                      <a16:colId xmlns:a16="http://schemas.microsoft.com/office/drawing/2014/main" val="1674841157"/>
                    </a:ext>
                  </a:extLst>
                </a:gridCol>
              </a:tblGrid>
              <a:tr h="370840">
                <a:tc>
                  <a:txBody>
                    <a:bodyPr/>
                    <a:lstStyle/>
                    <a:p>
                      <a:r>
                        <a:rPr lang="en-US" sz="1800" b="0" kern="1200" dirty="0" err="1">
                          <a:solidFill>
                            <a:schemeClr val="tx1"/>
                          </a:solidFill>
                          <a:latin typeface="+mn-lt"/>
                          <a:ea typeface="+mn-ea"/>
                          <a:cs typeface="+mn-cs"/>
                        </a:rPr>
                        <a:t>ustekinumab</a:t>
                      </a:r>
                      <a:endParaRPr lang="en-US" sz="1800" b="0" kern="1200" dirty="0">
                        <a:solidFill>
                          <a:schemeClr val="tx1"/>
                        </a:solidFill>
                        <a:latin typeface="+mn-lt"/>
                        <a:ea typeface="+mn-ea"/>
                        <a:cs typeface="+mn-cs"/>
                      </a:endParaRPr>
                    </a:p>
                  </a:txBody>
                  <a:tcPr/>
                </a:tc>
                <a:tc>
                  <a:txBody>
                    <a:bodyPr/>
                    <a:lstStyle/>
                    <a:p>
                      <a:r>
                        <a:rPr lang="en-US" sz="1800" b="0" kern="1200" dirty="0">
                          <a:solidFill>
                            <a:schemeClr val="tx1"/>
                          </a:solidFill>
                          <a:latin typeface="+mn-lt"/>
                          <a:ea typeface="+mn-ea"/>
                          <a:cs typeface="+mn-cs"/>
                        </a:rPr>
                        <a:t>paliperidone</a:t>
                      </a:r>
                    </a:p>
                  </a:txBody>
                  <a:tcPr/>
                </a:tc>
                <a:tc>
                  <a:txBody>
                    <a:bodyPr/>
                    <a:lstStyle/>
                    <a:p>
                      <a:r>
                        <a:rPr lang="en-US" sz="1800" b="0" i="0" kern="1200" dirty="0" err="1">
                          <a:solidFill>
                            <a:schemeClr val="tx1"/>
                          </a:solidFill>
                          <a:effectLst/>
                          <a:latin typeface="+mn-lt"/>
                          <a:ea typeface="+mn-ea"/>
                          <a:cs typeface="+mn-cs"/>
                        </a:rPr>
                        <a:t>risankizumab</a:t>
                      </a:r>
                      <a:endParaRPr lang="en-US" sz="1800" b="0" kern="1200" dirty="0">
                        <a:solidFill>
                          <a:schemeClr val="tx1"/>
                        </a:solidFill>
                        <a:latin typeface="+mn-lt"/>
                        <a:ea typeface="+mn-ea"/>
                        <a:cs typeface="+mn-cs"/>
                      </a:endParaRPr>
                    </a:p>
                  </a:txBody>
                  <a:tcPr/>
                </a:tc>
                <a:tc>
                  <a:txBody>
                    <a:bodyPr/>
                    <a:lstStyle/>
                    <a:p>
                      <a:r>
                        <a:rPr lang="en-US" sz="1800" b="0" i="0" kern="1200" dirty="0" err="1">
                          <a:solidFill>
                            <a:schemeClr val="tx1"/>
                          </a:solidFill>
                          <a:effectLst/>
                          <a:latin typeface="+mn-lt"/>
                          <a:ea typeface="+mn-ea"/>
                          <a:cs typeface="+mn-cs"/>
                        </a:rPr>
                        <a:t>valbenazine</a:t>
                      </a:r>
                      <a:endParaRPr lang="en-US" sz="1800" b="0" kern="1200" dirty="0">
                        <a:solidFill>
                          <a:schemeClr val="tx1"/>
                        </a:solidFill>
                        <a:latin typeface="+mn-lt"/>
                        <a:ea typeface="+mn-ea"/>
                        <a:cs typeface="+mn-cs"/>
                      </a:endParaRPr>
                    </a:p>
                  </a:txBody>
                  <a:tcPr/>
                </a:tc>
                <a:tc>
                  <a:txBody>
                    <a:bodyPr/>
                    <a:lstStyle/>
                    <a:p>
                      <a:r>
                        <a:rPr lang="en-US" sz="1800" b="0" kern="1200" dirty="0">
                          <a:solidFill>
                            <a:schemeClr val="tx1"/>
                          </a:solidFill>
                          <a:latin typeface="+mn-lt"/>
                          <a:ea typeface="+mn-ea"/>
                          <a:cs typeface="+mn-cs"/>
                        </a:rPr>
                        <a:t>albuterol</a:t>
                      </a:r>
                    </a:p>
                  </a:txBody>
                  <a:tcPr/>
                </a:tc>
                <a:extLst>
                  <a:ext uri="{0D108BD9-81ED-4DB2-BD59-A6C34878D82A}">
                    <a16:rowId xmlns:a16="http://schemas.microsoft.com/office/drawing/2014/main" val="1463818684"/>
                  </a:ext>
                </a:extLst>
              </a:tr>
              <a:tr h="370840">
                <a:tc>
                  <a:txBody>
                    <a:bodyPr/>
                    <a:lstStyle/>
                    <a:p>
                      <a:r>
                        <a:rPr lang="en-US" sz="1800" b="0" i="0" kern="1200" dirty="0" err="1">
                          <a:solidFill>
                            <a:schemeClr val="tx1"/>
                          </a:solidFill>
                          <a:effectLst/>
                          <a:latin typeface="+mn-lt"/>
                          <a:ea typeface="+mn-ea"/>
                          <a:cs typeface="+mn-cs"/>
                        </a:rPr>
                        <a:t>elexacaftor</a:t>
                      </a:r>
                      <a:r>
                        <a:rPr lang="en-US" sz="1800" b="0" i="0" kern="1200" dirty="0">
                          <a:solidFill>
                            <a:schemeClr val="tx1"/>
                          </a:solidFill>
                          <a:effectLst/>
                          <a:latin typeface="+mn-lt"/>
                          <a:ea typeface="+mn-ea"/>
                          <a:cs typeface="+mn-cs"/>
                        </a:rPr>
                        <a:t>/ ivacaftor/ </a:t>
                      </a:r>
                      <a:r>
                        <a:rPr lang="en-US" sz="1800" b="0" i="0" kern="1200" dirty="0" err="1">
                          <a:solidFill>
                            <a:schemeClr val="tx1"/>
                          </a:solidFill>
                          <a:effectLst/>
                          <a:latin typeface="+mn-lt"/>
                          <a:ea typeface="+mn-ea"/>
                          <a:cs typeface="+mn-cs"/>
                        </a:rPr>
                        <a:t>tezacaftor</a:t>
                      </a:r>
                      <a:endParaRPr lang="en-US" sz="1800" kern="1200" dirty="0">
                        <a:solidFill>
                          <a:schemeClr val="tx1"/>
                        </a:solidFill>
                        <a:latin typeface="+mn-lt"/>
                        <a:ea typeface="+mn-ea"/>
                        <a:cs typeface="+mn-cs"/>
                      </a:endParaRPr>
                    </a:p>
                  </a:txBody>
                  <a:tcPr/>
                </a:tc>
                <a:tc>
                  <a:txBody>
                    <a:bodyPr/>
                    <a:lstStyle/>
                    <a:p>
                      <a:r>
                        <a:rPr lang="en-US" sz="1800" b="0" i="0" kern="1200" dirty="0" err="1">
                          <a:solidFill>
                            <a:schemeClr val="tx1"/>
                          </a:solidFill>
                          <a:effectLst/>
                          <a:latin typeface="+mn-lt"/>
                          <a:ea typeface="+mn-ea"/>
                          <a:cs typeface="+mn-cs"/>
                        </a:rPr>
                        <a:t>selexipag</a:t>
                      </a:r>
                      <a:endParaRPr lang="en-US" sz="1800" kern="1200" dirty="0">
                        <a:solidFill>
                          <a:schemeClr val="tx1"/>
                        </a:solidFill>
                        <a:latin typeface="+mn-lt"/>
                        <a:ea typeface="+mn-ea"/>
                        <a:cs typeface="+mn-cs"/>
                      </a:endParaRPr>
                    </a:p>
                  </a:txBody>
                  <a:tcPr/>
                </a:tc>
                <a:tc>
                  <a:txBody>
                    <a:bodyPr/>
                    <a:lstStyle/>
                    <a:p>
                      <a:r>
                        <a:rPr lang="en-US" sz="1800" kern="1200" dirty="0">
                          <a:solidFill>
                            <a:schemeClr val="tx1"/>
                          </a:solidFill>
                          <a:latin typeface="+mn-lt"/>
                          <a:ea typeface="+mn-ea"/>
                          <a:cs typeface="+mn-cs"/>
                        </a:rPr>
                        <a:t>ivacaftor</a:t>
                      </a:r>
                    </a:p>
                  </a:txBody>
                  <a:tcPr/>
                </a:tc>
                <a:tc>
                  <a:txBody>
                    <a:bodyPr/>
                    <a:lstStyle/>
                    <a:p>
                      <a:r>
                        <a:rPr lang="en-US" sz="1800" kern="1200" dirty="0">
                          <a:solidFill>
                            <a:schemeClr val="tx1"/>
                          </a:solidFill>
                          <a:latin typeface="+mn-lt"/>
                          <a:ea typeface="+mn-ea"/>
                          <a:cs typeface="+mn-cs"/>
                        </a:rPr>
                        <a:t>sofosbuvir-</a:t>
                      </a:r>
                      <a:r>
                        <a:rPr lang="en-US" sz="1800" kern="1200" dirty="0" err="1">
                          <a:solidFill>
                            <a:schemeClr val="tx1"/>
                          </a:solidFill>
                          <a:latin typeface="+mn-lt"/>
                          <a:ea typeface="+mn-ea"/>
                          <a:cs typeface="+mn-cs"/>
                        </a:rPr>
                        <a:t>velpatasvir</a:t>
                      </a:r>
                      <a:endParaRPr lang="en-US" sz="1800" kern="1200" dirty="0">
                        <a:solidFill>
                          <a:schemeClr val="tx1"/>
                        </a:solidFill>
                        <a:latin typeface="+mn-lt"/>
                        <a:ea typeface="+mn-ea"/>
                        <a:cs typeface="+mn-cs"/>
                      </a:endParaRPr>
                    </a:p>
                  </a:txBody>
                  <a:tcPr/>
                </a:tc>
                <a:tc>
                  <a:txBody>
                    <a:bodyPr/>
                    <a:lstStyle/>
                    <a:p>
                      <a:r>
                        <a:rPr lang="en-US" sz="1800" kern="1200" dirty="0">
                          <a:solidFill>
                            <a:schemeClr val="tx1"/>
                          </a:solidFill>
                          <a:latin typeface="+mn-lt"/>
                          <a:ea typeface="+mn-ea"/>
                          <a:cs typeface="+mn-cs"/>
                        </a:rPr>
                        <a:t>sertraline</a:t>
                      </a:r>
                    </a:p>
                  </a:txBody>
                  <a:tcPr/>
                </a:tc>
                <a:extLst>
                  <a:ext uri="{0D108BD9-81ED-4DB2-BD59-A6C34878D82A}">
                    <a16:rowId xmlns:a16="http://schemas.microsoft.com/office/drawing/2014/main" val="1701831497"/>
                  </a:ext>
                </a:extLst>
              </a:tr>
              <a:tr h="370840">
                <a:tc>
                  <a:txBody>
                    <a:bodyPr/>
                    <a:lstStyle/>
                    <a:p>
                      <a:r>
                        <a:rPr lang="en-US" dirty="0"/>
                        <a:t>dupilumab</a:t>
                      </a:r>
                    </a:p>
                  </a:txBody>
                  <a:tcPr/>
                </a:tc>
                <a:tc>
                  <a:txBody>
                    <a:bodyPr/>
                    <a:lstStyle/>
                    <a:p>
                      <a:r>
                        <a:rPr lang="en-US" dirty="0" err="1"/>
                        <a:t>olaparib</a:t>
                      </a:r>
                      <a:endParaRPr lang="en-US" dirty="0"/>
                    </a:p>
                  </a:txBody>
                  <a:tcPr/>
                </a:tc>
                <a:tc>
                  <a:txBody>
                    <a:bodyPr/>
                    <a:lstStyle/>
                    <a:p>
                      <a:r>
                        <a:rPr lang="en-US" dirty="0"/>
                        <a:t>c1 esterase inhibitor</a:t>
                      </a:r>
                    </a:p>
                  </a:txBody>
                  <a:tcPr/>
                </a:tc>
                <a:tc>
                  <a:txBody>
                    <a:bodyPr/>
                    <a:lstStyle/>
                    <a:p>
                      <a:r>
                        <a:rPr lang="en-US" sz="1800" b="0" i="0" kern="1200" dirty="0" err="1">
                          <a:solidFill>
                            <a:schemeClr val="tx1"/>
                          </a:solidFill>
                          <a:effectLst/>
                          <a:latin typeface="+mn-lt"/>
                          <a:ea typeface="+mn-ea"/>
                          <a:cs typeface="+mn-cs"/>
                        </a:rPr>
                        <a:t>satralizumab</a:t>
                      </a:r>
                      <a:endParaRPr lang="en-US" dirty="0"/>
                    </a:p>
                  </a:txBody>
                  <a:tcPr/>
                </a:tc>
                <a:tc>
                  <a:txBody>
                    <a:bodyPr/>
                    <a:lstStyle/>
                    <a:p>
                      <a:r>
                        <a:rPr lang="en-US" dirty="0"/>
                        <a:t>methylphenidate</a:t>
                      </a:r>
                    </a:p>
                  </a:txBody>
                  <a:tcPr/>
                </a:tc>
                <a:extLst>
                  <a:ext uri="{0D108BD9-81ED-4DB2-BD59-A6C34878D82A}">
                    <a16:rowId xmlns:a16="http://schemas.microsoft.com/office/drawing/2014/main" val="2067475094"/>
                  </a:ext>
                </a:extLst>
              </a:tr>
              <a:tr h="370840">
                <a:tc>
                  <a:txBody>
                    <a:bodyPr/>
                    <a:lstStyle/>
                    <a:p>
                      <a:r>
                        <a:rPr lang="en-US" sz="1800" b="0" i="0" kern="1200" dirty="0">
                          <a:solidFill>
                            <a:schemeClr val="tx1"/>
                          </a:solidFill>
                          <a:effectLst/>
                          <a:latin typeface="+mn-lt"/>
                          <a:ea typeface="+mn-ea"/>
                          <a:cs typeface="+mn-cs"/>
                        </a:rPr>
                        <a:t>lumacaftor/ ivacaftor</a:t>
                      </a:r>
                      <a:endParaRPr lang="en-US" dirty="0"/>
                    </a:p>
                  </a:txBody>
                  <a:tcPr/>
                </a:tc>
                <a:tc>
                  <a:txBody>
                    <a:bodyPr/>
                    <a:lstStyle/>
                    <a:p>
                      <a:r>
                        <a:rPr lang="en-US" dirty="0" err="1"/>
                        <a:t>ixekizumab</a:t>
                      </a:r>
                      <a:endParaRPr lang="en-US" dirty="0"/>
                    </a:p>
                  </a:txBody>
                  <a:tcPr/>
                </a:tc>
                <a:tc>
                  <a:txBody>
                    <a:bodyPr/>
                    <a:lstStyle/>
                    <a:p>
                      <a:r>
                        <a:rPr lang="en-US" sz="1800" b="0" i="0" kern="1200" dirty="0" err="1">
                          <a:solidFill>
                            <a:schemeClr val="tx1"/>
                          </a:solidFill>
                          <a:effectLst/>
                          <a:latin typeface="+mn-lt"/>
                          <a:ea typeface="+mn-ea"/>
                          <a:cs typeface="+mn-cs"/>
                        </a:rPr>
                        <a:t>selumetinib</a:t>
                      </a:r>
                      <a:endParaRPr lang="en-US" dirty="0"/>
                    </a:p>
                  </a:txBody>
                  <a:tcPr/>
                </a:tc>
                <a:tc>
                  <a:txBody>
                    <a:bodyPr/>
                    <a:lstStyle/>
                    <a:p>
                      <a:r>
                        <a:rPr lang="en-US" sz="1600" b="0" i="0" kern="1200" dirty="0" err="1">
                          <a:solidFill>
                            <a:schemeClr val="tx1"/>
                          </a:solidFill>
                          <a:effectLst/>
                          <a:latin typeface="+mn-lt"/>
                          <a:ea typeface="+mn-ea"/>
                          <a:cs typeface="+mn-cs"/>
                        </a:rPr>
                        <a:t>bictegravir</a:t>
                      </a:r>
                      <a:r>
                        <a:rPr lang="en-US" sz="1600" b="0" i="0" kern="1200" dirty="0">
                          <a:solidFill>
                            <a:schemeClr val="tx1"/>
                          </a:solidFill>
                          <a:effectLst/>
                          <a:latin typeface="+mn-lt"/>
                          <a:ea typeface="+mn-ea"/>
                          <a:cs typeface="+mn-cs"/>
                        </a:rPr>
                        <a:t>/emtricitabine/tenofovir alafenamide</a:t>
                      </a:r>
                      <a:endParaRPr lang="en-US" sz="1600" dirty="0"/>
                    </a:p>
                  </a:txBody>
                  <a:tcPr/>
                </a:tc>
                <a:tc>
                  <a:txBody>
                    <a:bodyPr/>
                    <a:lstStyle/>
                    <a:p>
                      <a:r>
                        <a:rPr lang="en-US" dirty="0"/>
                        <a:t>gabapentin</a:t>
                      </a:r>
                    </a:p>
                  </a:txBody>
                  <a:tcPr/>
                </a:tc>
                <a:extLst>
                  <a:ext uri="{0D108BD9-81ED-4DB2-BD59-A6C34878D82A}">
                    <a16:rowId xmlns:a16="http://schemas.microsoft.com/office/drawing/2014/main" val="2963529676"/>
                  </a:ext>
                </a:extLst>
              </a:tr>
              <a:tr h="370840">
                <a:tc>
                  <a:txBody>
                    <a:bodyPr/>
                    <a:lstStyle/>
                    <a:p>
                      <a:r>
                        <a:rPr lang="en-US" dirty="0"/>
                        <a:t>adalimumab</a:t>
                      </a:r>
                    </a:p>
                  </a:txBody>
                  <a:tcPr/>
                </a:tc>
                <a:tc>
                  <a:txBody>
                    <a:bodyPr/>
                    <a:lstStyle/>
                    <a:p>
                      <a:r>
                        <a:rPr lang="en-US" sz="1800" b="0" i="0" kern="1200" dirty="0" err="1">
                          <a:solidFill>
                            <a:schemeClr val="tx1"/>
                          </a:solidFill>
                          <a:effectLst/>
                          <a:latin typeface="+mn-lt"/>
                          <a:ea typeface="+mn-ea"/>
                          <a:cs typeface="+mn-cs"/>
                        </a:rPr>
                        <a:t>glecaprevir</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pibrentasvir</a:t>
                      </a:r>
                      <a:endParaRPr lang="en-US" dirty="0"/>
                    </a:p>
                  </a:txBody>
                  <a:tcPr/>
                </a:tc>
                <a:tc>
                  <a:txBody>
                    <a:bodyPr/>
                    <a:lstStyle/>
                    <a:p>
                      <a:r>
                        <a:rPr lang="en-US" dirty="0"/>
                        <a:t>buprenorphine/ naloxone</a:t>
                      </a:r>
                    </a:p>
                  </a:txBody>
                  <a:tcPr/>
                </a:tc>
                <a:tc>
                  <a:txBody>
                    <a:bodyPr/>
                    <a:lstStyle/>
                    <a:p>
                      <a:r>
                        <a:rPr lang="en-US" dirty="0"/>
                        <a:t>fluoxetine</a:t>
                      </a:r>
                    </a:p>
                  </a:txBody>
                  <a:tcPr/>
                </a:tc>
                <a:tc>
                  <a:txBody>
                    <a:bodyPr/>
                    <a:lstStyle/>
                    <a:p>
                      <a:r>
                        <a:rPr lang="en-US" dirty="0"/>
                        <a:t>levothyroxine</a:t>
                      </a:r>
                    </a:p>
                  </a:txBody>
                  <a:tcPr/>
                </a:tc>
                <a:extLst>
                  <a:ext uri="{0D108BD9-81ED-4DB2-BD59-A6C34878D82A}">
                    <a16:rowId xmlns:a16="http://schemas.microsoft.com/office/drawing/2014/main" val="1117252857"/>
                  </a:ext>
                </a:extLst>
              </a:tr>
              <a:tr h="370840">
                <a:tc>
                  <a:txBody>
                    <a:bodyPr/>
                    <a:lstStyle/>
                    <a:p>
                      <a:r>
                        <a:rPr lang="en-US" sz="1800" b="0" i="0" kern="1200" dirty="0" err="1">
                          <a:solidFill>
                            <a:schemeClr val="tx1"/>
                          </a:solidFill>
                          <a:effectLst/>
                          <a:latin typeface="+mn-lt"/>
                          <a:ea typeface="+mn-ea"/>
                          <a:cs typeface="+mn-cs"/>
                        </a:rPr>
                        <a:t>cariprazine</a:t>
                      </a:r>
                      <a:endParaRPr lang="en-US" dirty="0"/>
                    </a:p>
                  </a:txBody>
                  <a:tcPr/>
                </a:tc>
                <a:tc>
                  <a:txBody>
                    <a:bodyPr/>
                    <a:lstStyle/>
                    <a:p>
                      <a:r>
                        <a:rPr lang="en-US" dirty="0"/>
                        <a:t>aripiprazole</a:t>
                      </a:r>
                    </a:p>
                  </a:txBody>
                  <a:tcPr/>
                </a:tc>
                <a:tc>
                  <a:txBody>
                    <a:bodyPr/>
                    <a:lstStyle/>
                    <a:p>
                      <a:r>
                        <a:rPr lang="en-US" dirty="0" err="1"/>
                        <a:t>sapropterin</a:t>
                      </a:r>
                      <a:endParaRPr lang="en-US" dirty="0"/>
                    </a:p>
                  </a:txBody>
                  <a:tcPr/>
                </a:tc>
                <a:tc>
                  <a:txBody>
                    <a:bodyPr/>
                    <a:lstStyle/>
                    <a:p>
                      <a:r>
                        <a:rPr lang="en-US" dirty="0"/>
                        <a:t>guanfacine</a:t>
                      </a:r>
                    </a:p>
                  </a:txBody>
                  <a:tcPr/>
                </a:tc>
                <a:tc>
                  <a:txBody>
                    <a:bodyPr/>
                    <a:lstStyle/>
                    <a:p>
                      <a:r>
                        <a:rPr lang="en-US" dirty="0"/>
                        <a:t>trazodone</a:t>
                      </a:r>
                    </a:p>
                  </a:txBody>
                  <a:tcPr/>
                </a:tc>
                <a:extLst>
                  <a:ext uri="{0D108BD9-81ED-4DB2-BD59-A6C34878D82A}">
                    <a16:rowId xmlns:a16="http://schemas.microsoft.com/office/drawing/2014/main" val="2845824773"/>
                  </a:ext>
                </a:extLst>
              </a:tr>
            </a:tbl>
          </a:graphicData>
        </a:graphic>
      </p:graphicFrame>
    </p:spTree>
    <p:extLst>
      <p:ext uri="{BB962C8B-B14F-4D97-AF65-F5344CB8AC3E}">
        <p14:creationId xmlns:p14="http://schemas.microsoft.com/office/powerpoint/2010/main" val="1684584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69A1663116B24E8E88410C5D8C1E6D" ma:contentTypeVersion="16" ma:contentTypeDescription="Create a new document." ma:contentTypeScope="" ma:versionID="e060fad661de53927753e5ec6d654ff0">
  <xsd:schema xmlns:xsd="http://www.w3.org/2001/XMLSchema" xmlns:xs="http://www.w3.org/2001/XMLSchema" xmlns:p="http://schemas.microsoft.com/office/2006/metadata/properties" xmlns:ns2="0b58e0c3-1e25-484f-b232-2aa88935fa31" xmlns:ns3="3617ff2c-6aea-42e2-bae0-e2a2cce23ea2" targetNamespace="http://schemas.microsoft.com/office/2006/metadata/properties" ma:root="true" ma:fieldsID="15881e2b8b9a1ec5bd671d3e9cdc4865" ns2:_="" ns3:_="">
    <xsd:import namespace="0b58e0c3-1e25-484f-b232-2aa88935fa31"/>
    <xsd:import namespace="3617ff2c-6aea-42e2-bae0-e2a2cce23ea2"/>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8e0c3-1e25-484f-b232-2aa88935fa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ba11d-174d-47aa-b02d-36aac0210ef0}" ma:internalName="TaxCatchAll" ma:showField="CatchAllData" ma:web="0b58e0c3-1e25-484f-b232-2aa88935fa3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17ff2c-6aea-42e2-bae0-e2a2cce23ea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cb0c8-b59c-4162-91d8-485a22416d3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58e0c3-1e25-484f-b232-2aa88935fa31" xsi:nil="true"/>
    <lcf76f155ced4ddcb4097134ff3c332f xmlns="3617ff2c-6aea-42e2-bae0-e2a2cce23e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20618D-3A93-484E-A0DD-04AD41F7461F}">
  <ds:schemaRefs>
    <ds:schemaRef ds:uri="http://schemas.microsoft.com/sharepoint/v3/contenttype/forms"/>
  </ds:schemaRefs>
</ds:datastoreItem>
</file>

<file path=customXml/itemProps2.xml><?xml version="1.0" encoding="utf-8"?>
<ds:datastoreItem xmlns:ds="http://schemas.openxmlformats.org/officeDocument/2006/customXml" ds:itemID="{1DF95DFC-AF52-4389-971C-76D02D2D6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8e0c3-1e25-484f-b232-2aa88935fa31"/>
    <ds:schemaRef ds:uri="3617ff2c-6aea-42e2-bae0-e2a2cce23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7BE248-F0D5-4B2E-90F7-73AABB734D04}">
  <ds:schemaRefs>
    <ds:schemaRef ds:uri="http://schemas.microsoft.com/office/2006/metadata/properties"/>
    <ds:schemaRef ds:uri="http://schemas.microsoft.com/office/infopath/2007/PartnerControls"/>
    <ds:schemaRef ds:uri="0b58e0c3-1e25-484f-b232-2aa88935fa31"/>
    <ds:schemaRef ds:uri="3617ff2c-6aea-42e2-bae0-e2a2cce23ea2"/>
  </ds:schemaRefs>
</ds:datastoreItem>
</file>

<file path=docProps/app.xml><?xml version="1.0" encoding="utf-8"?>
<Properties xmlns="http://schemas.openxmlformats.org/officeDocument/2006/extended-properties" xmlns:vt="http://schemas.openxmlformats.org/officeDocument/2006/docPropsVTypes">
  <TotalTime>4877</TotalTime>
  <Words>21542</Words>
  <Application>Microsoft Office PowerPoint</Application>
  <PresentationFormat>Widescreen</PresentationFormat>
  <Paragraphs>653</Paragraphs>
  <Slides>51</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Segoe UI</vt:lpstr>
      <vt:lpstr>Office Theme</vt:lpstr>
      <vt:lpstr>PowerPoint Presentation</vt:lpstr>
      <vt:lpstr>Conflict of Interest Statement</vt:lpstr>
      <vt:lpstr>Learning Objectives - Pharmacist</vt:lpstr>
      <vt:lpstr>Learning Objectives – Pharmacy Technician</vt:lpstr>
      <vt:lpstr>Pre/Post Assessment Questions</vt:lpstr>
      <vt:lpstr>Medicaid history in 30 seconds</vt:lpstr>
      <vt:lpstr>Current and Future Challenges - Drugs</vt:lpstr>
      <vt:lpstr>Current and Future Challenges - Drugs</vt:lpstr>
      <vt:lpstr>Current and Future Challenges - Drugs</vt:lpstr>
      <vt:lpstr>Current and Future Challenges - Drugs</vt:lpstr>
      <vt:lpstr>Current and Future Challenges - Drugs</vt:lpstr>
      <vt:lpstr>Current and Future Challenges - Drugs</vt:lpstr>
      <vt:lpstr>Current and Future Challenges - Drugs</vt:lpstr>
      <vt:lpstr>www.hidesigns.com/ndmedicaid</vt:lpstr>
      <vt:lpstr>www.hidesigns.com/ndmedicaid</vt:lpstr>
      <vt:lpstr>www.hidesigns.com/ndmedicaid</vt:lpstr>
      <vt:lpstr>www.hidesigns.com/ndmedicaid</vt:lpstr>
      <vt:lpstr>www.hidesigns.com/ndmedicaid</vt:lpstr>
      <vt:lpstr>www.hidesigns.com/ndmedicaid</vt:lpstr>
      <vt:lpstr>www.hidesigns.com/ndmedicaid</vt:lpstr>
      <vt:lpstr>www.hidesigns.com/ndmedicaid</vt:lpstr>
      <vt:lpstr>www.hidesigns.com/ndmedicaid</vt:lpstr>
      <vt:lpstr>hhs.nd.gov/healthcare/medicaid/providers/pharmacy</vt:lpstr>
      <vt:lpstr>hhs.nd.gov/healthcare/medicaid/providers/pharmacy</vt:lpstr>
      <vt:lpstr>hhs.nd.gov/healthcare/medicaid/providers/pharmacy</vt:lpstr>
      <vt:lpstr>Vaccines</vt:lpstr>
      <vt:lpstr>Claim template</vt:lpstr>
      <vt:lpstr>Medicaid Pharmacy Program Goals</vt:lpstr>
      <vt:lpstr>Medicaid Most Common Claim Denial Reasons</vt:lpstr>
      <vt:lpstr>Recent Activities</vt:lpstr>
      <vt:lpstr>Quality Measures</vt:lpstr>
      <vt:lpstr>Child Medication Related Measures</vt:lpstr>
      <vt:lpstr>Child Medication Related Measures</vt:lpstr>
      <vt:lpstr>Child Medication Related Measures</vt:lpstr>
      <vt:lpstr>Child Medication Related Measures</vt:lpstr>
      <vt:lpstr>Child Medication Related Measures</vt:lpstr>
      <vt:lpstr>Child Medication Related Measures</vt:lpstr>
      <vt:lpstr>Adult Medication Related Measures</vt:lpstr>
      <vt:lpstr>Adult Medication Related Measures</vt:lpstr>
      <vt:lpstr>Adult Medication Related Measures</vt:lpstr>
      <vt:lpstr>Adult Medication Related Measures</vt:lpstr>
      <vt:lpstr>Adult Medication Related Measures</vt:lpstr>
      <vt:lpstr>Adult Medication Related Measures</vt:lpstr>
      <vt:lpstr>Searching for solutions – MTM utilization</vt:lpstr>
      <vt:lpstr>No solutions found yet - Compounding</vt:lpstr>
      <vt:lpstr>Upcoming Year +</vt:lpstr>
      <vt:lpstr>Pre/Post Assessment Questions</vt:lpstr>
      <vt:lpstr>Pre/Post Assessment Questions</vt:lpstr>
      <vt:lpstr>Pre/Post Assessment Questions</vt:lpstr>
      <vt:lpstr>Pre/Post Assessment 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Future Challenges - Drugs</dc:title>
  <dc:creator>Joyce, Brendan K.</dc:creator>
  <cp:lastModifiedBy>Owner</cp:lastModifiedBy>
  <cp:revision>17</cp:revision>
  <dcterms:created xsi:type="dcterms:W3CDTF">2023-01-25T20:35:05Z</dcterms:created>
  <dcterms:modified xsi:type="dcterms:W3CDTF">2023-04-21T01:16:10Z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0x0101002969A1663116B24E8E88410C5D8C1E6D</vt:lpwstr>
  </property>
</Properties>
</file>