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5" r:id="rId4"/>
    <p:sldMasterId id="2147483738" r:id="rId5"/>
  </p:sldMasterIdLst>
  <p:notesMasterIdLst>
    <p:notesMasterId r:id="rId17"/>
  </p:notesMasterIdLst>
  <p:handoutMasterIdLst>
    <p:handoutMasterId r:id="rId18"/>
  </p:handoutMasterIdLst>
  <p:sldIdLst>
    <p:sldId id="325" r:id="rId6"/>
    <p:sldId id="336" r:id="rId7"/>
    <p:sldId id="339" r:id="rId8"/>
    <p:sldId id="345" r:id="rId9"/>
    <p:sldId id="338" r:id="rId10"/>
    <p:sldId id="342" r:id="rId11"/>
    <p:sldId id="341" r:id="rId12"/>
    <p:sldId id="346" r:id="rId13"/>
    <p:sldId id="344" r:id="rId14"/>
    <p:sldId id="343" r:id="rId15"/>
    <p:sldId id="34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816" userDrawn="1">
          <p15:clr>
            <a:srgbClr val="A4A3A4"/>
          </p15:clr>
        </p15:guide>
        <p15:guide id="2" orient="horz" pos="38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BC1788-6EA5-3348-DD5B-F3692439A412}" v="7" dt="2024-04-14T22:15:09.854"/>
    <p1510:client id="{CE9F665A-AC75-EB46-B96A-F3848DEDE0F9}" v="1703" dt="2024-04-14T18:43:44.8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59"/>
    <p:restoredTop sz="94676"/>
  </p:normalViewPr>
  <p:slideViewPr>
    <p:cSldViewPr snapToGrid="0">
      <p:cViewPr varScale="1">
        <p:scale>
          <a:sx n="82" d="100"/>
          <a:sy n="82" d="100"/>
        </p:scale>
        <p:origin x="245" y="48"/>
      </p:cViewPr>
      <p:guideLst>
        <p:guide pos="816"/>
        <p:guide orient="horz" pos="3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A57456-157A-C12A-2FEC-91B7B9EE49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46761-828E-1508-56BD-BAEADF3486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95820-84BB-3447-8286-60A51307E7F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28A7E-6B0E-809C-73D1-4B5E2FF471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A5AA6-0C5B-430A-E0C4-C90B2F0A1C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76440-F66F-F947-8EFC-EA5202ACF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176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8FC54-6AE4-6A4A-9756-823A0F1BE5A6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9E9EB-07EB-9D44-9F5A-AB1FBECCD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58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1C745E-9B5A-59BF-BF50-4F251E39D58D}"/>
              </a:ext>
            </a:extLst>
          </p:cNvPr>
          <p:cNvSpPr/>
          <p:nvPr userDrawn="1"/>
        </p:nvSpPr>
        <p:spPr>
          <a:xfrm>
            <a:off x="304800" y="266701"/>
            <a:ext cx="11582400" cy="6324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860668"/>
            <a:ext cx="9144000" cy="356616"/>
          </a:xfrm>
        </p:spPr>
        <p:txBody>
          <a:bodyPr/>
          <a:lstStyle>
            <a:lvl1pPr marL="0" indent="0" algn="ctr">
              <a:buNone/>
              <a:defRPr sz="2400" cap="all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2398E06-9E0E-BC81-DEB5-1DB2F8635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08960"/>
            <a:ext cx="10515600" cy="640080"/>
          </a:xfrm>
        </p:spPr>
        <p:txBody>
          <a:bodyPr anchor="ctr">
            <a:noAutofit/>
          </a:bodyPr>
          <a:lstStyle>
            <a:lvl1pPr algn="ctr">
              <a:defRPr sz="6000" b="1" spc="30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C33837-1046-AB86-133D-8A1A57C52A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253" y="4997622"/>
            <a:ext cx="2133493" cy="21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97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AD5A3-5462-2A37-4D35-E4DFB6F45E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6FEDC5-33C9-259C-BC08-F327CA95D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66EE3-52A6-32C3-384C-C6A8199C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D347D-5ACD-4C99-B74B-A9C85AD731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EC8CA-CDF3-BB6D-34CE-C0A75388A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FA2D3-E63E-B389-DA45-6F803D38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F2D63-3FF5-D547-96B9-BE9CCD1ABA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226013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D5FAC-E27C-5C27-6DC3-DE762E383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50B76-3D33-B4C3-1C7A-5B39366CC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123907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F4120-78DF-3B4D-E47C-1AD4EE54A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5EA42-1E8B-88A0-8348-2FD505739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931719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7F200-B930-5770-6803-2E2D04F91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CA192-C295-A43E-071C-ADC2C3FBF3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4A044-BA46-16A4-92E0-75128A205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308180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32F31-C380-27EA-ECF3-775776C1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3B4BA-B734-F5F3-6A9D-0839BD339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C9A5C-7170-D801-E272-F51216997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00F40C-D220-157C-AC38-ACFF4186EF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BF5A07-1C73-1F5F-E264-9B1ACF087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1BCE69-6212-6A2E-0AEE-F64FF6CD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B16A2F-3FB3-6274-857D-9A9BE6744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8C8B9D-334F-CFA5-2B50-0A77FDE0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F2D63-3FF5-D547-96B9-BE9CCD1ABA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475450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36116-4CA6-A358-6E59-5548466D8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6001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3F487-42DC-008C-CD03-92B2B48AD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9F52F-72F5-4CC1-A0F3-45CE0BA5B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5A7707-2966-890E-7948-33807F8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014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8ABED-424A-5EF0-8F71-7B026787E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B7F61E-85C4-FBEC-80D8-66C2606B1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3A859-E737-DC9E-1D53-470A7C7CA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171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1C745E-9B5A-59BF-BF50-4F251E39D58D}"/>
              </a:ext>
            </a:extLst>
          </p:cNvPr>
          <p:cNvSpPr/>
          <p:nvPr userDrawn="1"/>
        </p:nvSpPr>
        <p:spPr>
          <a:xfrm>
            <a:off x="304800" y="266701"/>
            <a:ext cx="11582400" cy="560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2B4A7EA-9E3F-9CE1-56B5-92F4FDDA69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24100" y="758952"/>
            <a:ext cx="7543800" cy="5029200"/>
          </a:xfrm>
          <a:custGeom>
            <a:avLst/>
            <a:gdLst>
              <a:gd name="connsiteX0" fmla="*/ 3567113 w 7543800"/>
              <a:gd name="connsiteY0" fmla="*/ 4869270 h 5029200"/>
              <a:gd name="connsiteX1" fmla="*/ 3567113 w 7543800"/>
              <a:gd name="connsiteY1" fmla="*/ 4957572 h 5029200"/>
              <a:gd name="connsiteX2" fmla="*/ 3976688 w 7543800"/>
              <a:gd name="connsiteY2" fmla="*/ 4957572 h 5029200"/>
              <a:gd name="connsiteX3" fmla="*/ 3976688 w 7543800"/>
              <a:gd name="connsiteY3" fmla="*/ 4869270 h 5029200"/>
              <a:gd name="connsiteX4" fmla="*/ 0 w 7543800"/>
              <a:gd name="connsiteY4" fmla="*/ 0 h 5029200"/>
              <a:gd name="connsiteX5" fmla="*/ 7543800 w 7543800"/>
              <a:gd name="connsiteY5" fmla="*/ 0 h 5029200"/>
              <a:gd name="connsiteX6" fmla="*/ 7543800 w 7543800"/>
              <a:gd name="connsiteY6" fmla="*/ 5029200 h 5029200"/>
              <a:gd name="connsiteX7" fmla="*/ 0 w 7543800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3800" h="5029200">
                <a:moveTo>
                  <a:pt x="3567113" y="4869270"/>
                </a:moveTo>
                <a:lnTo>
                  <a:pt x="3567113" y="4957572"/>
                </a:lnTo>
                <a:lnTo>
                  <a:pt x="3976688" y="4957572"/>
                </a:lnTo>
                <a:lnTo>
                  <a:pt x="3976688" y="4869270"/>
                </a:lnTo>
                <a:close/>
                <a:moveTo>
                  <a:pt x="0" y="0"/>
                </a:moveTo>
                <a:lnTo>
                  <a:pt x="7543800" y="0"/>
                </a:lnTo>
                <a:lnTo>
                  <a:pt x="7543800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2398E06-9E0E-BC81-DEB5-1DB2F863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8960"/>
            <a:ext cx="10515600" cy="640080"/>
          </a:xfrm>
        </p:spPr>
        <p:txBody>
          <a:bodyPr anchor="ctr"/>
          <a:lstStyle>
            <a:lvl1pPr algn="ctr">
              <a:defRPr sz="6000" spc="3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87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it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D0AC02C-19A4-4754-CC96-34357DEFF5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7048" y="1481328"/>
            <a:ext cx="9144000" cy="3886200"/>
          </a:xfrm>
          <a:custGeom>
            <a:avLst/>
            <a:gdLst>
              <a:gd name="connsiteX0" fmla="*/ 6521576 w 9144000"/>
              <a:gd name="connsiteY0" fmla="*/ 2811867 h 3886200"/>
              <a:gd name="connsiteX1" fmla="*/ 6521576 w 9144000"/>
              <a:gd name="connsiteY1" fmla="*/ 2900169 h 3886200"/>
              <a:gd name="connsiteX2" fmla="*/ 6931151 w 9144000"/>
              <a:gd name="connsiteY2" fmla="*/ 2900169 h 3886200"/>
              <a:gd name="connsiteX3" fmla="*/ 6931151 w 9144000"/>
              <a:gd name="connsiteY3" fmla="*/ 2811867 h 3886200"/>
              <a:gd name="connsiteX4" fmla="*/ 0 w 9144000"/>
              <a:gd name="connsiteY4" fmla="*/ 0 h 3886200"/>
              <a:gd name="connsiteX5" fmla="*/ 9144000 w 9144000"/>
              <a:gd name="connsiteY5" fmla="*/ 0 h 3886200"/>
              <a:gd name="connsiteX6" fmla="*/ 9144000 w 9144000"/>
              <a:gd name="connsiteY6" fmla="*/ 3886200 h 3886200"/>
              <a:gd name="connsiteX7" fmla="*/ 0 w 9144000"/>
              <a:gd name="connsiteY7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86200">
                <a:moveTo>
                  <a:pt x="6521576" y="2811867"/>
                </a:moveTo>
                <a:lnTo>
                  <a:pt x="6521576" y="2900169"/>
                </a:lnTo>
                <a:lnTo>
                  <a:pt x="6931151" y="2900169"/>
                </a:lnTo>
                <a:lnTo>
                  <a:pt x="6931151" y="2811867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886200"/>
                </a:lnTo>
                <a:lnTo>
                  <a:pt x="0" y="3886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636" y="3200400"/>
            <a:ext cx="8110728" cy="457200"/>
          </a:xfrm>
        </p:spPr>
        <p:txBody>
          <a:bodyPr anchor="ctr"/>
          <a:lstStyle>
            <a:lvl1pPr algn="ctr">
              <a:defRPr sz="4800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E7004C-CFEF-6E88-A3C1-60FBC7F8CD13}"/>
              </a:ext>
            </a:extLst>
          </p:cNvPr>
          <p:cNvSpPr/>
          <p:nvPr userDrawn="1"/>
        </p:nvSpPr>
        <p:spPr>
          <a:xfrm>
            <a:off x="8048624" y="4293195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1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D5FAC-E27C-5C27-6DC3-DE762E383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50B76-3D33-B4C3-1C7A-5B39366CC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2050C5-FE33-5374-6AA7-18A9A1408B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253" y="5061790"/>
            <a:ext cx="2133493" cy="21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92928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564" y="415019"/>
            <a:ext cx="10021824" cy="1252728"/>
          </a:xfrm>
        </p:spPr>
        <p:txBody>
          <a:bodyPr/>
          <a:lstStyle>
            <a:lvl1pPr algn="ctr">
              <a:lnSpc>
                <a:spcPts val="576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3280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3280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68112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68112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2944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52944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42A71B-2F05-7F67-85C0-0C5AA947983D}"/>
              </a:ext>
            </a:extLst>
          </p:cNvPr>
          <p:cNvCxnSpPr>
            <a:cxnSpLocks/>
          </p:cNvCxnSpPr>
          <p:nvPr userDrawn="1"/>
        </p:nvCxnSpPr>
        <p:spPr>
          <a:xfrm>
            <a:off x="3383280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C25395-CA95-6040-8ED6-C7D8A2E16C49}"/>
              </a:ext>
            </a:extLst>
          </p:cNvPr>
          <p:cNvCxnSpPr>
            <a:cxnSpLocks/>
          </p:cNvCxnSpPr>
          <p:nvPr userDrawn="1"/>
        </p:nvCxnSpPr>
        <p:spPr>
          <a:xfrm>
            <a:off x="9637776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2F589B-649A-57C2-1D3E-79FDFF84BADB}"/>
              </a:ext>
            </a:extLst>
          </p:cNvPr>
          <p:cNvCxnSpPr>
            <a:cxnSpLocks/>
          </p:cNvCxnSpPr>
          <p:nvPr userDrawn="1"/>
        </p:nvCxnSpPr>
        <p:spPr>
          <a:xfrm>
            <a:off x="7552944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F3728F-0FBF-5AD2-357E-FFCFFBF7687E}"/>
              </a:ext>
            </a:extLst>
          </p:cNvPr>
          <p:cNvCxnSpPr>
            <a:cxnSpLocks/>
          </p:cNvCxnSpPr>
          <p:nvPr userDrawn="1"/>
        </p:nvCxnSpPr>
        <p:spPr>
          <a:xfrm>
            <a:off x="5468112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1025D334-8990-1960-8865-C877ECC47E6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37776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7F491CA2-1A10-E7DB-4203-DC7E9E48CC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37776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9AA302-5107-FDE7-557C-3305A9A7DEC2}"/>
              </a:ext>
            </a:extLst>
          </p:cNvPr>
          <p:cNvCxnSpPr>
            <a:cxnSpLocks/>
          </p:cNvCxnSpPr>
          <p:nvPr userDrawn="1"/>
        </p:nvCxnSpPr>
        <p:spPr>
          <a:xfrm>
            <a:off x="1298448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98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F4120-78DF-3B4D-E47C-1AD4EE54A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5EA42-1E8B-88A0-8348-2FD505739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099D8-54AA-F8A9-B16A-BF1D995302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253" y="5061790"/>
            <a:ext cx="2133493" cy="21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033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7F200-B930-5770-6803-2E2D04F91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CA192-C295-A43E-071C-ADC2C3FBF3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4A044-BA46-16A4-92E0-75128A205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6FFA7-D43E-62E5-DBEB-400235AD27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253" y="5061790"/>
            <a:ext cx="2133493" cy="21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44837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32F31-C380-27EA-ECF3-775776C1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3B4BA-B734-F5F3-6A9D-0839BD339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C9A5C-7170-D801-E272-F51216997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00F40C-D220-157C-AC38-ACFF4186EF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BF5A07-1C73-1F5F-E264-9B1ACF087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A321D4-3AC6-B012-2219-E6D7422A7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253" y="5061790"/>
            <a:ext cx="2133493" cy="21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745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36116-4CA6-A358-6E59-5548466D8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4E832-D8AA-43FB-6A58-A4D9D62659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253" y="5061790"/>
            <a:ext cx="2133493" cy="21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12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27A6C0-3DCB-3829-ADF3-FA66D2163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253" y="5061790"/>
            <a:ext cx="2133493" cy="21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22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3F487-42DC-008C-CD03-92B2B48AD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9F52F-72F5-4CC1-A0F3-45CE0BA5B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5A7707-2966-890E-7948-33807F8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1E685-8098-F23B-6CE0-198C4FE38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253" y="5061790"/>
            <a:ext cx="2133493" cy="21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2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8ABED-424A-5EF0-8F71-7B026787E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B7F61E-85C4-FBEC-80D8-66C2606B1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3A859-E737-DC9E-1D53-470A7C7CA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EBA803-7BAC-E9A1-0673-874B6296B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253" y="5061790"/>
            <a:ext cx="2133493" cy="21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0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54350C-9320-2F1D-00D6-509DF0F99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D002C-3217-D884-0715-88983221A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9CE72-F8BC-C0A3-D13F-788B37171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47402-0FAA-157F-8989-2950B6FE9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F73B2-76A8-8C7B-658D-57F6686E7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F2D63-3FF5-D547-96B9-BE9CCD1ABA5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9588A8-4858-8859-6B95-BE31DA343FA5}"/>
              </a:ext>
            </a:extLst>
          </p:cNvPr>
          <p:cNvCxnSpPr>
            <a:cxnSpLocks/>
          </p:cNvCxnSpPr>
          <p:nvPr userDrawn="1"/>
        </p:nvCxnSpPr>
        <p:spPr>
          <a:xfrm>
            <a:off x="649224" y="2667000"/>
            <a:ext cx="0" cy="31242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7101F0B-2710-54FE-A35F-A0AF79947311}"/>
              </a:ext>
            </a:extLst>
          </p:cNvPr>
          <p:cNvSpPr/>
          <p:nvPr userDrawn="1"/>
        </p:nvSpPr>
        <p:spPr>
          <a:xfrm>
            <a:off x="304800" y="266701"/>
            <a:ext cx="11582400" cy="6324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5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0A62FC-A5FD-C5E4-45E5-3BD61DD77E00}"/>
              </a:ext>
            </a:extLst>
          </p:cNvPr>
          <p:cNvSpPr/>
          <p:nvPr userDrawn="1"/>
        </p:nvSpPr>
        <p:spPr>
          <a:xfrm>
            <a:off x="0" y="1690688"/>
            <a:ext cx="12192000" cy="516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54350C-9320-2F1D-00D6-509DF0F99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D002C-3217-D884-0715-88983221A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9588A8-4858-8859-6B95-BE31DA343FA5}"/>
              </a:ext>
            </a:extLst>
          </p:cNvPr>
          <p:cNvCxnSpPr>
            <a:cxnSpLocks/>
          </p:cNvCxnSpPr>
          <p:nvPr userDrawn="1"/>
        </p:nvCxnSpPr>
        <p:spPr>
          <a:xfrm>
            <a:off x="649224" y="2100020"/>
            <a:ext cx="0" cy="369118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2F7F1D6-D63B-7ED1-7FD9-FC4A1F675D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29253" y="5061790"/>
            <a:ext cx="2133493" cy="21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2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6" r:id="rId7"/>
    <p:sldLayoutId id="2147483747" r:id="rId8"/>
    <p:sldLayoutId id="2147483750" r:id="rId9"/>
    <p:sldLayoutId id="2147483751" r:id="rId10"/>
    <p:sldLayoutId id="214748375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1307D8B-2864-21B6-1CE1-B605F2928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0863" y="3748067"/>
            <a:ext cx="10352239" cy="1658121"/>
          </a:xfrm>
        </p:spPr>
        <p:txBody>
          <a:bodyPr>
            <a:normAutofit/>
          </a:bodyPr>
          <a:lstStyle/>
          <a:p>
            <a:r>
              <a:rPr lang="en-US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Anna Benson, President </a:t>
            </a:r>
          </a:p>
          <a:p>
            <a:r>
              <a:rPr lang="en-US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Cori </a:t>
            </a:r>
            <a:r>
              <a:rPr lang="en-US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Bonik</a:t>
            </a:r>
            <a:r>
              <a:rPr lang="en-US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, President-elect</a:t>
            </a:r>
          </a:p>
          <a:p>
            <a:r>
              <a:rPr lang="en-US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Zoe Schnell, VP Communications &amp; incoming President Elect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5E10E9-9AB7-0642-D4C4-DDFDAB7B5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856" y="2469853"/>
            <a:ext cx="8918275" cy="640080"/>
          </a:xfrm>
        </p:spPr>
        <p:txBody>
          <a:bodyPr>
            <a:noAutofit/>
          </a:bodyPr>
          <a:lstStyle/>
          <a:p>
            <a:r>
              <a:rPr lang="en-US" sz="6600" b="1">
                <a:solidFill>
                  <a:schemeClr val="tx2">
                    <a:lumMod val="90000"/>
                    <a:lumOff val="10000"/>
                  </a:schemeClr>
                </a:solidFill>
              </a:rPr>
              <a:t>NDSU </a:t>
            </a:r>
            <a:r>
              <a:rPr lang="en-US" sz="6600" b="1" err="1">
                <a:solidFill>
                  <a:schemeClr val="tx2">
                    <a:lumMod val="90000"/>
                    <a:lumOff val="10000"/>
                  </a:schemeClr>
                </a:solidFill>
              </a:rPr>
              <a:t>APhA</a:t>
            </a:r>
            <a:r>
              <a:rPr lang="en-US" sz="6600" b="1">
                <a:solidFill>
                  <a:schemeClr val="tx2">
                    <a:lumMod val="90000"/>
                    <a:lumOff val="10000"/>
                  </a:schemeClr>
                </a:solidFill>
              </a:rPr>
              <a:t>-ASP </a:t>
            </a:r>
            <a:br>
              <a:rPr lang="en-US" sz="6600" b="1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US" sz="6600" b="1">
                <a:solidFill>
                  <a:schemeClr val="tx2">
                    <a:lumMod val="90000"/>
                    <a:lumOff val="10000"/>
                  </a:schemeClr>
                </a:solidFill>
              </a:rPr>
              <a:t>2023-2024</a:t>
            </a:r>
          </a:p>
        </p:txBody>
      </p:sp>
    </p:spTree>
    <p:extLst>
      <p:ext uri="{BB962C8B-B14F-4D97-AF65-F5344CB8AC3E}">
        <p14:creationId xmlns:p14="http://schemas.microsoft.com/office/powerpoint/2010/main" val="85521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E284D-284E-0750-8A85-A5B07C0A3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911" y="1896326"/>
            <a:ext cx="5087332" cy="3361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9 of our members were able to attend the </a:t>
            </a:r>
            <a:r>
              <a:rPr lang="en-US" err="1"/>
              <a:t>APhA</a:t>
            </a:r>
            <a:r>
              <a:rPr lang="en-US"/>
              <a:t> Annual meeting in Orlando, FL in March!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7294BC-0EA9-19C3-0DCA-6E11B067368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6000"/>
              <a:t>Annual Meeting</a:t>
            </a:r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3E300F3-284D-4E1B-B3D1-5C03A9C1D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903" y="1894002"/>
            <a:ext cx="3844565" cy="2881460"/>
          </a:xfrm>
          <a:prstGeom prst="rect">
            <a:avLst/>
          </a:prstGeom>
        </p:spPr>
      </p:pic>
      <p:pic>
        <p:nvPicPr>
          <p:cNvPr id="5" name="Picture 4" descr="A group of women holding up paper&#10;&#10;Description automatically generated">
            <a:extLst>
              <a:ext uri="{FF2B5EF4-FFF2-40B4-BE49-F238E27FC236}">
                <a16:creationId xmlns:a16="http://schemas.microsoft.com/office/drawing/2014/main" id="{249D113D-D293-0810-0E10-05B43DAB5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748" y="3441568"/>
            <a:ext cx="2203699" cy="2198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26F0E6-FD10-0450-8F27-CEC816198D3C}"/>
              </a:ext>
            </a:extLst>
          </p:cNvPr>
          <p:cNvSpPr txBox="1"/>
          <p:nvPr/>
        </p:nvSpPr>
        <p:spPr>
          <a:xfrm>
            <a:off x="6931844" y="4779389"/>
            <a:ext cx="351305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>
                <a:cs typeface="Arial"/>
              </a:rPr>
              <a:t>We learned so much and have many ideas for next year!​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7" name="Picture 6" descr="A person holding a badge and a keychain&#10;&#10;Description automatically generated">
            <a:extLst>
              <a:ext uri="{FF2B5EF4-FFF2-40B4-BE49-F238E27FC236}">
                <a16:creationId xmlns:a16="http://schemas.microsoft.com/office/drawing/2014/main" id="{F058F004-4D37-2E83-A1D8-2735B2DF2F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0" t="15105" r="-2878" b="10583"/>
          <a:stretch/>
        </p:blipFill>
        <p:spPr>
          <a:xfrm>
            <a:off x="1151445" y="3441569"/>
            <a:ext cx="2177295" cy="220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27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58B83-08B3-5A7E-84FF-0A54BD8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9F635-0B51-C750-5BC3-D6A1C09761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85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9AA0B7-9E06-4E18-CD3A-9CAD20420174}"/>
              </a:ext>
            </a:extLst>
          </p:cNvPr>
          <p:cNvSpPr/>
          <p:nvPr/>
        </p:nvSpPr>
        <p:spPr>
          <a:xfrm>
            <a:off x="0" y="0"/>
            <a:ext cx="12192000" cy="15770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DABF5-A926-6EDF-C918-F267DDA6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56" y="199891"/>
            <a:ext cx="11639117" cy="1204840"/>
          </a:xfrm>
        </p:spPr>
        <p:txBody>
          <a:bodyPr>
            <a:noAutofit/>
          </a:bodyPr>
          <a:lstStyle/>
          <a:p>
            <a:r>
              <a:rPr lang="en-US" sz="4600" b="1">
                <a:solidFill>
                  <a:schemeClr val="bg1"/>
                </a:solidFill>
                <a:latin typeface="Aptos Display"/>
              </a:rPr>
              <a:t>Homecoming Parade and Pharmacy Grill Out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10165EE-4964-0611-3184-E4768005C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997658"/>
            <a:ext cx="5608320" cy="1346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Our members walked in the NDSU Homecoming Parade promoting </a:t>
            </a:r>
            <a:r>
              <a:rPr lang="en-US" err="1"/>
              <a:t>APhA</a:t>
            </a:r>
            <a:r>
              <a:rPr lang="en-US"/>
              <a:t> and the Be the One Program!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8B128-B8A1-D239-3240-360AD5F076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5DF2D63-3FF5-D547-96B9-BE9CCD1ABA5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E4B2AC-D105-4EC9-D77C-788AE484858A}"/>
              </a:ext>
            </a:extLst>
          </p:cNvPr>
          <p:cNvSpPr txBox="1">
            <a:spLocks/>
          </p:cNvSpPr>
          <p:nvPr/>
        </p:nvSpPr>
        <p:spPr>
          <a:xfrm>
            <a:off x="5337270" y="4317266"/>
            <a:ext cx="6546659" cy="19368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/>
              <a:t>We partnered with other pharmacy organizations on campus for a Pharmacy Grill Out to recruit new members to join </a:t>
            </a:r>
            <a:r>
              <a:rPr lang="en-US" err="1"/>
              <a:t>APhA</a:t>
            </a:r>
            <a:r>
              <a:rPr lang="en-US"/>
              <a:t> and bond with fellow pharmacy students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8" name="Picture 7" descr="A group of women holding a sign&#10;&#10;Description automatically generated">
            <a:extLst>
              <a:ext uri="{FF2B5EF4-FFF2-40B4-BE49-F238E27FC236}">
                <a16:creationId xmlns:a16="http://schemas.microsoft.com/office/drawing/2014/main" id="{1519E924-E1FB-0EE2-1668-103024717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79" y="3219084"/>
            <a:ext cx="4585366" cy="3439025"/>
          </a:xfrm>
          <a:prstGeom prst="rect">
            <a:avLst/>
          </a:prstGeom>
        </p:spPr>
      </p:pic>
      <p:pic>
        <p:nvPicPr>
          <p:cNvPr id="3" name="Picture 2" descr="A group of women standing in a room&#10;&#10;Description automatically generated">
            <a:extLst>
              <a:ext uri="{FF2B5EF4-FFF2-40B4-BE49-F238E27FC236}">
                <a16:creationId xmlns:a16="http://schemas.microsoft.com/office/drawing/2014/main" id="{78473525-73B2-E34A-5D27-F7C5CAF03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85" t="-157" r="3148" b="247"/>
          <a:stretch/>
        </p:blipFill>
        <p:spPr>
          <a:xfrm rot="5400000">
            <a:off x="7650480" y="1405890"/>
            <a:ext cx="2743214" cy="30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50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9AA0B7-9E06-4E18-CD3A-9CAD20420174}"/>
              </a:ext>
            </a:extLst>
          </p:cNvPr>
          <p:cNvSpPr/>
          <p:nvPr/>
        </p:nvSpPr>
        <p:spPr>
          <a:xfrm>
            <a:off x="0" y="0"/>
            <a:ext cx="12192000" cy="15770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DABF5-A926-6EDF-C918-F267DDA6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56" y="19989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ptos Display"/>
              </a:rPr>
              <a:t>Patient Counseling Competition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90200-5340-324F-8F31-B8569530E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" y="1952058"/>
            <a:ext cx="7340600" cy="32845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We had many pharmacy students participate in our patient counselling competition this year. They competed by counselling a patient actor on a medication and answering any questions the patient had. Our winner this year was Jenna Wilke, and she went on to compete at the Annual Meeting in Orlando!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8B128-B8A1-D239-3240-360AD5F076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5DF2D63-3FF5-D547-96B9-BE9CCD1ABA5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5F444-01DC-95D6-0F3B-21ACA7FAB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800" y="2454078"/>
            <a:ext cx="3175000" cy="390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2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056438-7E40-F0F4-814A-8281060F539A}"/>
              </a:ext>
            </a:extLst>
          </p:cNvPr>
          <p:cNvSpPr/>
          <p:nvPr/>
        </p:nvSpPr>
        <p:spPr>
          <a:xfrm>
            <a:off x="1" y="0"/>
            <a:ext cx="12192000" cy="1524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DABF5-A926-6EDF-C918-F267DDA6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861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ptos Display"/>
              </a:rPr>
              <a:t>Be the ONE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90200-5340-324F-8F31-B8569530E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48" y="2330677"/>
            <a:ext cx="5620552" cy="32845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We had many members continue to be heavily involved in the Be the One Project. Our work in this project won a regional award and was in the running for a national award at Annual!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8B128-B8A1-D239-3240-360AD5F076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5DF2D63-3FF5-D547-96B9-BE9CCD1ABA5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A display of a box of boxes and balloons&#10;&#10;Description automatically generated">
            <a:extLst>
              <a:ext uri="{FF2B5EF4-FFF2-40B4-BE49-F238E27FC236}">
                <a16:creationId xmlns:a16="http://schemas.microsoft.com/office/drawing/2014/main" id="{AB46CE1A-74A5-EE81-2321-2A94BC71D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7" t="11973" r="-118" b="10989"/>
          <a:stretch/>
        </p:blipFill>
        <p:spPr>
          <a:xfrm>
            <a:off x="6458752" y="2321306"/>
            <a:ext cx="5265328" cy="323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42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056438-7E40-F0F4-814A-8281060F539A}"/>
              </a:ext>
            </a:extLst>
          </p:cNvPr>
          <p:cNvSpPr/>
          <p:nvPr/>
        </p:nvSpPr>
        <p:spPr>
          <a:xfrm>
            <a:off x="1" y="0"/>
            <a:ext cx="12192000" cy="1524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DABF5-A926-6EDF-C918-F267DDA6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861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ptos Display" panose="020B0004020202020204" pitchFamily="34" charset="0"/>
              </a:rPr>
              <a:t>Birth Control Posters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90200-5340-324F-8F31-B8569530E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0482" y="1761477"/>
            <a:ext cx="3961971" cy="4357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/>
              <a:t>During meetings, our members worked to put together an informational poster on birth control options as a part of Operation Reproductive Health. We were able to hang these posters around campus to provide education to students.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8B128-B8A1-D239-3240-360AD5F076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5DF2D63-3FF5-D547-96B9-BE9CCD1ABA5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A chart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2E176EAE-E677-6749-15F0-DBC9B6418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02" y="1660525"/>
            <a:ext cx="7215451" cy="501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11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34C604-85FE-4DB4-67A8-5E7E47BA73D9}"/>
              </a:ext>
            </a:extLst>
          </p:cNvPr>
          <p:cNvSpPr/>
          <p:nvPr/>
        </p:nvSpPr>
        <p:spPr>
          <a:xfrm>
            <a:off x="0" y="0"/>
            <a:ext cx="12192000" cy="14876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79856F-92A5-9936-EAA5-B01FC81B4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70" y="81021"/>
            <a:ext cx="10515600" cy="1325563"/>
          </a:xfrm>
        </p:spPr>
        <p:txBody>
          <a:bodyPr/>
          <a:lstStyle/>
          <a:p>
            <a:r>
              <a:rPr lang="en-US" sz="5400" b="1">
                <a:solidFill>
                  <a:schemeClr val="bg1"/>
                </a:solidFill>
                <a:latin typeface="Aptos Display" panose="020B0004020202020204" pitchFamily="34" charset="0"/>
              </a:rPr>
              <a:t>NDSU Powwow POC Testing</a:t>
            </a:r>
            <a:endParaRPr lang="en-US" b="1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4DDCD-707A-A5D7-B2C6-B463856CE2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29215" y="6356350"/>
            <a:ext cx="2743200" cy="365125"/>
          </a:xfrm>
        </p:spPr>
        <p:txBody>
          <a:bodyPr/>
          <a:lstStyle/>
          <a:p>
            <a:fld id="{75DF2D63-3FF5-D547-96B9-BE9CCD1ABA5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3DB027-C0AD-9CA8-809D-175366707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92579" cy="4351338"/>
          </a:xfrm>
        </p:spPr>
        <p:txBody>
          <a:bodyPr/>
          <a:lstStyle/>
          <a:p>
            <a:r>
              <a:rPr lang="en-US"/>
              <a:t>Our members are excited to host a POC testing booth at the upcoming Powwow at NDSU on May 4</a:t>
            </a:r>
            <a:r>
              <a:rPr lang="en-US" baseline="30000"/>
              <a:t>th</a:t>
            </a:r>
            <a:r>
              <a:rPr lang="en-US"/>
              <a:t>.  We will be screening for diabetes and high cholesterol.</a:t>
            </a:r>
          </a:p>
        </p:txBody>
      </p:sp>
      <p:pic>
        <p:nvPicPr>
          <p:cNvPr id="6" name="Picture 5" descr="A group of people dancing in a traditional garment&#10;&#10;Description automatically generated">
            <a:extLst>
              <a:ext uri="{FF2B5EF4-FFF2-40B4-BE49-F238E27FC236}">
                <a16:creationId xmlns:a16="http://schemas.microsoft.com/office/drawing/2014/main" id="{CA148D42-9246-8F59-72F5-1F9036057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075" y="1568627"/>
            <a:ext cx="5773152" cy="41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1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E284D-284E-0750-8A85-A5B07C0A3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were fortunate to have Dr. Ethan </a:t>
            </a:r>
            <a:r>
              <a:rPr lang="en-US" dirty="0" err="1"/>
              <a:t>Ryberg</a:t>
            </a:r>
            <a:r>
              <a:rPr lang="en-US" dirty="0"/>
              <a:t> and Dr. Samantha Gustafson from Red Lake IHS come speak to our members about working in IHS.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7294BC-0EA9-19C3-0DCA-6E11B067368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6000" b="1" dirty="0"/>
              <a:t>IHS Speaker</a:t>
            </a:r>
            <a:endParaRPr lang="en-US" sz="6000" b="1" dirty="0">
              <a:ea typeface="Calibri"/>
              <a:cs typeface="Calibri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C50FFD1-BB3A-4D5F-07A5-32D56A506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38" b="17329"/>
          <a:stretch/>
        </p:blipFill>
        <p:spPr>
          <a:xfrm>
            <a:off x="2820429" y="3160021"/>
            <a:ext cx="6551141" cy="33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52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DAC04-92AC-6FC5-4E5F-7F412411C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9062077" cy="1600200"/>
          </a:xfrm>
        </p:spPr>
        <p:txBody>
          <a:bodyPr anchor="b">
            <a:normAutofit fontScale="90000"/>
          </a:bodyPr>
          <a:lstStyle/>
          <a:p>
            <a:r>
              <a:rPr lang="en-US" sz="6000" b="1" dirty="0"/>
              <a:t>Summer Leadership Institute</a:t>
            </a:r>
            <a:endParaRPr lang="en-US" sz="6000" b="1" dirty="0">
              <a:ea typeface="Calibri Light"/>
              <a:cs typeface="Calibri Light"/>
            </a:endParaRPr>
          </a:p>
        </p:txBody>
      </p:sp>
      <p:pic>
        <p:nvPicPr>
          <p:cNvPr id="5" name="Picture 4" descr="A group of people standing in front of a door&#10;&#10;Description automatically generated">
            <a:extLst>
              <a:ext uri="{FF2B5EF4-FFF2-40B4-BE49-F238E27FC236}">
                <a16:creationId xmlns:a16="http://schemas.microsoft.com/office/drawing/2014/main" id="{C9388E53-E6CD-9AF4-F91F-50A6F011F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0" t="31415" b="22366"/>
          <a:stretch/>
        </p:blipFill>
        <p:spPr>
          <a:xfrm>
            <a:off x="4963886" y="1726383"/>
            <a:ext cx="5126132" cy="340523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E3E2-AA93-19E8-C943-1B2483D9B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sz="2800"/>
              <a:t>President-elect, Cori </a:t>
            </a:r>
            <a:r>
              <a:rPr lang="en-US" sz="2800" err="1"/>
              <a:t>Bonik</a:t>
            </a:r>
            <a:r>
              <a:rPr lang="en-US" sz="2800"/>
              <a:t> attended the </a:t>
            </a:r>
            <a:r>
              <a:rPr lang="en-US" sz="2800" err="1"/>
              <a:t>APhA</a:t>
            </a:r>
            <a:r>
              <a:rPr lang="en-US" sz="2800"/>
              <a:t> Summer Leadership institute in Washington D.C. in July. She was able to learn more about </a:t>
            </a:r>
            <a:r>
              <a:rPr lang="en-US" sz="2800" err="1"/>
              <a:t>APhA</a:t>
            </a:r>
            <a:r>
              <a:rPr lang="en-US" sz="2800"/>
              <a:t> and visit capitol hill to advocate for provider status for pharmacists!</a:t>
            </a:r>
          </a:p>
        </p:txBody>
      </p:sp>
      <p:pic>
        <p:nvPicPr>
          <p:cNvPr id="7" name="Picture 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9BC13C16-642E-F82B-40F5-EB5BF84E63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75" r="27238" b="11316"/>
          <a:stretch/>
        </p:blipFill>
        <p:spPr>
          <a:xfrm>
            <a:off x="9882324" y="2165234"/>
            <a:ext cx="2309676" cy="46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66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E284D-284E-0750-8A85-A5B07C0A3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0232"/>
            <a:ext cx="6466994" cy="436673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/>
              <a:t>This year's Midyear Regional Meeting was virtual. 6 of our members gathered together to listen to updates from the region!</a:t>
            </a:r>
            <a:endParaRPr lang="en-US">
              <a:ea typeface="Calibri"/>
              <a:cs typeface="Calibri"/>
            </a:endParaRPr>
          </a:p>
          <a:p>
            <a:pPr>
              <a:buFont typeface="Wingdings" pitchFamily="2" charset="2"/>
              <a:buChar char="§"/>
            </a:pPr>
            <a:r>
              <a:rPr lang="en-US">
                <a:ea typeface="Calibri"/>
                <a:cs typeface="Calibri"/>
              </a:rPr>
              <a:t>Other schools sent some of their members to attend the one big live meeting in Washington D.C.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7294BC-0EA9-19C3-0DCA-6E11B067368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6000"/>
              <a:t>Midyear Regional Meeting</a:t>
            </a:r>
          </a:p>
        </p:txBody>
      </p:sp>
      <p:pic>
        <p:nvPicPr>
          <p:cNvPr id="2" name="Picture 1" descr="Two women holding a framed plaque&#10;&#10;Description automatically generated">
            <a:extLst>
              <a:ext uri="{FF2B5EF4-FFF2-40B4-BE49-F238E27FC236}">
                <a16:creationId xmlns:a16="http://schemas.microsoft.com/office/drawing/2014/main" id="{BBA4257D-AAE4-9A78-D9FF-7A0C2E533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89679" y="2464570"/>
            <a:ext cx="4776739" cy="36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73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0E4222"/>
      </a:dk2>
      <a:lt2>
        <a:srgbClr val="0E4222"/>
      </a:lt2>
      <a:accent1>
        <a:srgbClr val="0E4222"/>
      </a:accent1>
      <a:accent2>
        <a:srgbClr val="0E4222"/>
      </a:accent2>
      <a:accent3>
        <a:srgbClr val="0E4222"/>
      </a:accent3>
      <a:accent4>
        <a:srgbClr val="FFC000"/>
      </a:accent4>
      <a:accent5>
        <a:srgbClr val="0E4222"/>
      </a:accent5>
      <a:accent6>
        <a:srgbClr val="0E4222"/>
      </a:accent6>
      <a:hlink>
        <a:srgbClr val="0E4222"/>
      </a:hlink>
      <a:folHlink>
        <a:srgbClr val="0E422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193712C-93E3-4204-8A82-81CF53CF20FD}" vid="{C35E17E1-2D95-4764-AA03-CABAE4D22EA0}"/>
    </a:ext>
  </a:extLst>
</a:theme>
</file>

<file path=ppt/theme/theme2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0E4222"/>
      </a:dk2>
      <a:lt2>
        <a:srgbClr val="0E4222"/>
      </a:lt2>
      <a:accent1>
        <a:srgbClr val="0E4222"/>
      </a:accent1>
      <a:accent2>
        <a:srgbClr val="0E4222"/>
      </a:accent2>
      <a:accent3>
        <a:srgbClr val="0E4222"/>
      </a:accent3>
      <a:accent4>
        <a:srgbClr val="FFC000"/>
      </a:accent4>
      <a:accent5>
        <a:srgbClr val="0E4222"/>
      </a:accent5>
      <a:accent6>
        <a:srgbClr val="0E4222"/>
      </a:accent6>
      <a:hlink>
        <a:srgbClr val="0E4222"/>
      </a:hlink>
      <a:folHlink>
        <a:srgbClr val="0E422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193712C-93E3-4204-8A82-81CF53CF20FD}" vid="{E3812C1D-94F8-4FFB-A52F-B1C47A8A524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E8B3377-22F1-4153-96F0-CC2E4BE41C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B2FABB-45EC-440E-B647-8CA57BA45ACA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746342-5E84-430E-9251-61001F208E7A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ec37a091-b9a6-47e5-98d0-903d4a419203}" enabled="0" method="" siteId="{ec37a091-b9a6-47e5-98d0-903d4a4192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401</Words>
  <Application>Microsoft Office PowerPoint</Application>
  <PresentationFormat>Widescreen</PresentationFormat>
  <Paragraphs>31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 Display</vt:lpstr>
      <vt:lpstr>Arial</vt:lpstr>
      <vt:lpstr>Calibri</vt:lpstr>
      <vt:lpstr>Calibri Light</vt:lpstr>
      <vt:lpstr>Wingdings</vt:lpstr>
      <vt:lpstr>Office Theme</vt:lpstr>
      <vt:lpstr>1_Office Theme</vt:lpstr>
      <vt:lpstr>NDSU APhA-ASP  2023-2024</vt:lpstr>
      <vt:lpstr>Homecoming Parade and Pharmacy Grill Out</vt:lpstr>
      <vt:lpstr>Patient Counseling Competition</vt:lpstr>
      <vt:lpstr>Be the ONE</vt:lpstr>
      <vt:lpstr>Birth Control Posters</vt:lpstr>
      <vt:lpstr>NDSU Powwow POC Testing</vt:lpstr>
      <vt:lpstr>IHS Speaker</vt:lpstr>
      <vt:lpstr>Summer Leadership Institute</vt:lpstr>
      <vt:lpstr>Midyear Regional Meeting</vt:lpstr>
      <vt:lpstr>Annual Meeting</vt:lpstr>
      <vt:lpstr>Thank you!!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APhA-ASP Update</dc:title>
  <dc:creator>Bonik, Cori</dc:creator>
  <cp:lastModifiedBy>Jesse Johnson</cp:lastModifiedBy>
  <cp:revision>9</cp:revision>
  <dcterms:created xsi:type="dcterms:W3CDTF">2024-04-08T23:55:22Z</dcterms:created>
  <dcterms:modified xsi:type="dcterms:W3CDTF">2024-04-20T20:23:29Z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